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7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307" r:id="rId5"/>
    <p:sldId id="289" r:id="rId6"/>
    <p:sldId id="290" r:id="rId7"/>
    <p:sldId id="260" r:id="rId8"/>
    <p:sldId id="327" r:id="rId9"/>
    <p:sldId id="328" r:id="rId10"/>
    <p:sldId id="329" r:id="rId11"/>
    <p:sldId id="261" r:id="rId12"/>
    <p:sldId id="263" r:id="rId13"/>
    <p:sldId id="335" r:id="rId14"/>
    <p:sldId id="264" r:id="rId15"/>
    <p:sldId id="269" r:id="rId16"/>
    <p:sldId id="291" r:id="rId17"/>
    <p:sldId id="292" r:id="rId18"/>
    <p:sldId id="293" r:id="rId19"/>
    <p:sldId id="342" r:id="rId20"/>
    <p:sldId id="343" r:id="rId21"/>
    <p:sldId id="344" r:id="rId22"/>
    <p:sldId id="345" r:id="rId23"/>
    <p:sldId id="346" r:id="rId24"/>
    <p:sldId id="347" r:id="rId25"/>
    <p:sldId id="348" r:id="rId26"/>
    <p:sldId id="349" r:id="rId27"/>
    <p:sldId id="270" r:id="rId28"/>
    <p:sldId id="275" r:id="rId29"/>
    <p:sldId id="294" r:id="rId30"/>
    <p:sldId id="295" r:id="rId31"/>
    <p:sldId id="296" r:id="rId32"/>
    <p:sldId id="297" r:id="rId33"/>
    <p:sldId id="298" r:id="rId34"/>
    <p:sldId id="353" r:id="rId35"/>
    <p:sldId id="354" r:id="rId36"/>
    <p:sldId id="355" r:id="rId37"/>
    <p:sldId id="356" r:id="rId38"/>
    <p:sldId id="357" r:id="rId39"/>
    <p:sldId id="288" r:id="rId40"/>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74.xml"/><Relationship Id="rId45" Type="http://schemas.openxmlformats.org/officeDocument/2006/relationships/customXml" Target="../customXml/item1.xml"/><Relationship Id="rId44" Type="http://schemas.openxmlformats.org/officeDocument/2006/relationships/customXmlProps" Target="../customXml/itemProps73.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A51CA-5F86-4FFA-AF76-EFA20A25968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针对不同类型的验证码，我们需要采用不同的技术手段去</a:t>
            </a:r>
            <a:r>
              <a:rPr lang="zh-CN" altLang="en-US"/>
              <a:t>实施。</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OCR 技术的应用非常广泛，包括文字识别、身份证识别、车牌识别、票据识别、手写体识别等。</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457200"/>
            <a:r>
              <a:rPr lang="zh-CN" altLang="en-US"/>
              <a:t>分别介绍一下这三种开源库，</a:t>
            </a:r>
            <a:r>
              <a:rPr lang="zh-CN" altLang="en-US">
                <a:sym typeface="+mn-ea"/>
              </a:rPr>
              <a:t>EasyOCR、 PaddleOCR、Pytesseract</a:t>
            </a:r>
            <a:endParaRPr lang="zh-CN" altLang="en-US"/>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对于一些复杂的验证码可以通过opencv组件来进一步做灰度化、二值化和去噪声等处理，然后进行图片切片训练，从而提高识别率；另一种方式：直接通过对接打码平台完成验证码的识别。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参照教材</a:t>
            </a:r>
            <a:r>
              <a:rPr lang="en-US" altLang="zh-CN"/>
              <a:t>5.1.2</a:t>
            </a:r>
            <a:r>
              <a:rPr lang="zh-CN" altLang="en-US"/>
              <a:t>进行简要</a:t>
            </a:r>
            <a:r>
              <a:rPr lang="zh-CN" altLang="en-US"/>
              <a:t>叙述</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Z_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10687430" y="260648"/>
            <a:ext cx="1224137" cy="576064"/>
          </a:xfrm>
          <a:prstGeom prst="rect">
            <a:avLst/>
          </a:prstGeom>
        </p:spPr>
      </p:pic>
      <p:grpSp>
        <p:nvGrpSpPr>
          <p:cNvPr id="20" name="组 7"/>
          <p:cNvGrpSpPr/>
          <p:nvPr userDrawn="1"/>
        </p:nvGrpSpPr>
        <p:grpSpPr>
          <a:xfrm>
            <a:off x="3503713" y="3696447"/>
            <a:ext cx="8688288" cy="1344149"/>
            <a:chOff x="2652042" y="3039561"/>
            <a:chExt cx="6498309" cy="1008112"/>
          </a:xfrm>
          <a:solidFill>
            <a:srgbClr val="C00000">
              <a:alpha val="74000"/>
            </a:srgbClr>
          </a:solidFill>
        </p:grpSpPr>
        <p:sp>
          <p:nvSpPr>
            <p:cNvPr id="21" name="Rectangle 15"/>
            <p:cNvSpPr>
              <a:spLocks noChangeArrowheads="1"/>
            </p:cNvSpPr>
            <p:nvPr/>
          </p:nvSpPr>
          <p:spPr bwMode="auto">
            <a:xfrm>
              <a:off x="2771800" y="3039561"/>
              <a:ext cx="6378551" cy="1008112"/>
            </a:xfrm>
            <a:prstGeom prst="rect">
              <a:avLst/>
            </a:prstGeom>
            <a:grpFill/>
            <a:ln>
              <a:noFill/>
            </a:ln>
          </p:spPr>
          <p:txBody>
            <a:bodyPr vert="horz" wrap="square" lIns="91440" tIns="45720" rIns="91440" bIns="45720" numCol="1" anchor="ctr" anchorCtr="1" compatLnSpc="1"/>
            <a:lstStyle/>
            <a:p>
              <a:pPr fontAlgn="base">
                <a:spcBef>
                  <a:spcPct val="0"/>
                </a:spcBef>
                <a:spcAft>
                  <a:spcPct val="0"/>
                </a:spcAft>
              </a:pPr>
              <a:endParaRPr lang="zh-CN" altLang="en-US" sz="1600" dirty="0">
                <a:solidFill>
                  <a:prstClr val="white"/>
                </a:solidFill>
                <a:latin typeface="微软雅黑" panose="020B0503020204020204" charset="-122"/>
              </a:endParaRPr>
            </a:p>
          </p:txBody>
        </p:sp>
        <p:sp>
          <p:nvSpPr>
            <p:cNvPr id="22" name="矩形 21"/>
            <p:cNvSpPr/>
            <p:nvPr/>
          </p:nvSpPr>
          <p:spPr>
            <a:xfrm>
              <a:off x="2652042" y="3039561"/>
              <a:ext cx="54101" cy="1008112"/>
            </a:xfrm>
            <a:prstGeom prst="rect">
              <a:avLst/>
            </a:prstGeom>
            <a:solidFill>
              <a:schemeClr val="bg1">
                <a:alpha val="62000"/>
              </a:schemeClr>
            </a:solidFill>
            <a:ln>
              <a:noFill/>
            </a:ln>
          </p:spPr>
          <p:txBody>
            <a:bodyPr vert="horz" wrap="square" lIns="91440" tIns="45720" rIns="91440" bIns="45720" numCol="1" anchor="ctr" anchorCtr="1" compatLnSpc="1"/>
            <a:lstStyle/>
            <a:p>
              <a:pPr fontAlgn="base">
                <a:spcBef>
                  <a:spcPct val="0"/>
                </a:spcBef>
                <a:spcAft>
                  <a:spcPct val="0"/>
                </a:spcAft>
              </a:pPr>
              <a:endParaRPr lang="zh-CN" altLang="en-US" sz="1600">
                <a:solidFill>
                  <a:prstClr val="white"/>
                </a:solidFill>
                <a:latin typeface="微软雅黑" panose="020B0503020204020204" charset="-122"/>
              </a:endParaRPr>
            </a:p>
          </p:txBody>
        </p:sp>
      </p:grpSp>
      <p:sp>
        <p:nvSpPr>
          <p:cNvPr id="4" name="文本占位符 3"/>
          <p:cNvSpPr>
            <a:spLocks noGrp="1"/>
          </p:cNvSpPr>
          <p:nvPr>
            <p:ph type="body" sz="quarter" idx="10" hasCustomPrompt="1"/>
          </p:nvPr>
        </p:nvSpPr>
        <p:spPr>
          <a:xfrm>
            <a:off x="3695700" y="3735657"/>
            <a:ext cx="8303683" cy="788671"/>
          </a:xfrm>
        </p:spPr>
        <p:txBody>
          <a:bodyPr>
            <a:normAutofit/>
          </a:bodyPr>
          <a:lstStyle>
            <a:lvl1pPr marL="0" indent="0">
              <a:buNone/>
              <a:defRPr sz="3735" b="1">
                <a:solidFill>
                  <a:schemeClr val="bg1"/>
                </a:solidFill>
              </a:defRPr>
            </a:lvl1pPr>
          </a:lstStyle>
          <a:p>
            <a:pPr lvl="0"/>
            <a:r>
              <a:rPr lang="zh-CN" altLang="en-US" dirty="0"/>
              <a:t>标题</a:t>
            </a:r>
            <a:endParaRPr lang="en-US" altLang="zh-CN" dirty="0"/>
          </a:p>
        </p:txBody>
      </p:sp>
      <p:sp>
        <p:nvSpPr>
          <p:cNvPr id="7" name="文本占位符 6"/>
          <p:cNvSpPr>
            <a:spLocks noGrp="1"/>
          </p:cNvSpPr>
          <p:nvPr>
            <p:ph type="body" sz="quarter" idx="11" hasCustomPrompt="1"/>
          </p:nvPr>
        </p:nvSpPr>
        <p:spPr>
          <a:xfrm>
            <a:off x="3695700" y="4407731"/>
            <a:ext cx="8303683" cy="575733"/>
          </a:xfrm>
        </p:spPr>
        <p:txBody>
          <a:bodyPr>
            <a:normAutofit/>
          </a:bodyPr>
          <a:lstStyle>
            <a:lvl1pPr marL="0" indent="0">
              <a:buNone/>
              <a:defRPr sz="1865" baseline="0">
                <a:solidFill>
                  <a:schemeClr val="bg1"/>
                </a:solidFill>
              </a:defRPr>
            </a:lvl1pPr>
          </a:lstStyle>
          <a:p>
            <a:pPr lvl="0"/>
            <a:r>
              <a:rPr lang="zh-CN" altLang="en-US" dirty="0"/>
              <a:t>副标题</a:t>
            </a:r>
            <a:endParaRPr lang="zh-CN" altLang="en-US" dirty="0"/>
          </a:p>
        </p:txBody>
      </p:sp>
    </p:spTree>
  </p:cSld>
  <p:clrMapOvr>
    <a:masterClrMapping/>
  </p:clrMapOvr>
  <p:transition>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8.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jpe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10.jpe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1.jpe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23.jpeg"/><Relationship Id="rId4" Type="http://schemas.openxmlformats.org/officeDocument/2006/relationships/image" Target="../media/image15.pn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4.jpe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5.pn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8.xml"/><Relationship Id="rId2" Type="http://schemas.openxmlformats.org/officeDocument/2006/relationships/image" Target="../media/image27.jpe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8.xml"/><Relationship Id="rId2" Type="http://schemas.openxmlformats.org/officeDocument/2006/relationships/image" Target="../media/image28.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32.png"/><Relationship Id="rId4" Type="http://schemas.openxmlformats.org/officeDocument/2006/relationships/image" Target="../media/image31.jpe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3.jpe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32.pn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3.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32.png"/><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32.png"/><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1.jpe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44.png"/><Relationship Id="rId4" Type="http://schemas.openxmlformats.org/officeDocument/2006/relationships/image" Target="../media/image32.png"/><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jpe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686810" y="3954145"/>
            <a:ext cx="3831590" cy="788670"/>
          </a:xfrm>
        </p:spPr>
        <p:txBody>
          <a:bodyPr>
            <a:normAutofit lnSpcReduction="10000"/>
          </a:bodyPr>
          <a:lstStyle/>
          <a:p>
            <a:pPr algn="l"/>
            <a:r>
              <a:rPr lang="zh-CN" altLang="en-US" dirty="0">
                <a:latin typeface="+mn-lt"/>
                <a:ea typeface="+mn-ea"/>
                <a:cs typeface="+mn-ea"/>
                <a:sym typeface="+mn-lt"/>
              </a:rPr>
              <a:t>网络爬虫</a:t>
            </a:r>
            <a:r>
              <a:rPr lang="zh-CN" altLang="en-US" dirty="0">
                <a:latin typeface="+mn-lt"/>
                <a:ea typeface="+mn-ea"/>
                <a:cs typeface="+mn-ea"/>
                <a:sym typeface="+mn-lt"/>
              </a:rPr>
              <a:t>技术</a:t>
            </a:r>
            <a:endParaRPr lang="zh-CN" altLang="en-US" dirty="0">
              <a:latin typeface="+mn-lt"/>
              <a:ea typeface="+mn-ea"/>
              <a:cs typeface="+mn-ea"/>
              <a:sym typeface="+mn-lt"/>
            </a:endParaRPr>
          </a:p>
        </p:txBody>
      </p:sp>
      <p:pic>
        <p:nvPicPr>
          <p:cNvPr id="13" name="图片 12"/>
          <p:cNvPicPr>
            <a:picLocks noChangeAspect="1"/>
          </p:cNvPicPr>
          <p:nvPr/>
        </p:nvPicPr>
        <p:blipFill>
          <a:blip r:embed="rId1"/>
          <a:stretch>
            <a:fillRect/>
          </a:stretch>
        </p:blipFill>
        <p:spPr>
          <a:xfrm>
            <a:off x="10650855" y="257175"/>
            <a:ext cx="1162050" cy="552450"/>
          </a:xfrm>
          <a:prstGeom prst="rect">
            <a:avLst/>
          </a:prstGeom>
        </p:spPr>
      </p:pic>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sp>
        <p:nvSpPr>
          <p:cNvPr id="6" name="标题 3"/>
          <p:cNvSpPr>
            <a:spLocks noGrp="1"/>
          </p:cNvSpPr>
          <p:nvPr/>
        </p:nvSpPr>
        <p:spPr>
          <a:xfrm>
            <a:off x="608330" y="608330"/>
            <a:ext cx="215328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图片校验</a:t>
            </a:r>
            <a:r>
              <a:rPr lang="zh-CN" altLang="en-US" sz="2800" spc="150">
                <a:solidFill>
                  <a:schemeClr val="tx1">
                    <a:lumMod val="65000"/>
                    <a:lumOff val="35000"/>
                  </a:schemeClr>
                </a:solidFill>
                <a:latin typeface="+mn-lt"/>
                <a:ea typeface="+mn-ea"/>
                <a:cs typeface="+mn-cs"/>
                <a:sym typeface="+mn-ea"/>
              </a:rPr>
              <a:t>码</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301750"/>
            <a:ext cx="1939925" cy="12065"/>
          </a:xfrm>
          <a:prstGeom prst="line">
            <a:avLst/>
          </a:prstGeom>
          <a:ln w="19050"/>
        </p:spPr>
        <p:style>
          <a:lnRef idx="1">
            <a:schemeClr val="dk1"/>
          </a:lnRef>
          <a:fillRef idx="0">
            <a:schemeClr val="dk1"/>
          </a:fillRef>
          <a:effectRef idx="0">
            <a:schemeClr val="dk1"/>
          </a:effectRef>
          <a:fontRef idx="minor">
            <a:schemeClr val="tx1"/>
          </a:fontRef>
        </p:style>
      </p:cxnSp>
      <p:sp>
        <p:nvSpPr>
          <p:cNvPr id="4" name="文本框 3"/>
          <p:cNvSpPr txBox="1"/>
          <p:nvPr/>
        </p:nvSpPr>
        <p:spPr>
          <a:xfrm>
            <a:off x="699135" y="1551305"/>
            <a:ext cx="11186160" cy="4126230"/>
          </a:xfrm>
          <a:prstGeom prst="rect">
            <a:avLst/>
          </a:prstGeom>
          <a:noFill/>
        </p:spPr>
        <p:txBody>
          <a:bodyPr wrap="square" rtlCol="0">
            <a:noAutofit/>
          </a:bodyPr>
          <a:p>
            <a:r>
              <a:rPr lang="zh-CN" altLang="en-US" b="1"/>
              <a:t>知识</a:t>
            </a:r>
            <a:r>
              <a:rPr lang="zh-CN" altLang="en-US" b="1"/>
              <a:t>储备：</a:t>
            </a:r>
            <a:endParaRPr lang="zh-CN" altLang="en-US" b="1"/>
          </a:p>
          <a:p>
            <a:pPr marL="285750" indent="-285750" algn="l">
              <a:lnSpc>
                <a:spcPct val="220000"/>
              </a:lnSpc>
              <a:spcBef>
                <a:spcPts val="0"/>
              </a:spcBef>
              <a:spcAft>
                <a:spcPts val="600"/>
              </a:spcAft>
              <a:buClrTx/>
              <a:buSzTx/>
              <a:buFont typeface="Arial" panose="020B0604020202020204" pitchFamily="34" charset="0"/>
              <a:buChar char="•"/>
            </a:pPr>
            <a:r>
              <a:rPr lang="zh-CN" altLang="en-US" b="1"/>
              <a:t></a:t>
            </a: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 Robots.txt 协议的作用及其在 Web 爬虫中的使用；</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掌握 Robots 协议的语法规则，了解如何通过该协议来指导爬虫机器人的抓取行为，包括允许和禁止爬取的路径等；</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熟悉常见验证码的类型和生成方式，掌握常用的验证码解析方法，包括 OCR 技术、图像处理算法等。能够灵活选择和应用适合解析特定验证码的方法；</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 OCR 技术的基本原理和应用场景。具备调用 OCR 库或API进行验证码识别、提取文本信息的能力；</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a:p>
            <a:pPr marL="285750" indent="-285750" algn="l">
              <a:lnSpc>
                <a:spcPct val="220000"/>
              </a:lnSpc>
              <a:spcBef>
                <a:spcPts val="0"/>
              </a:spcBef>
              <a:spcAft>
                <a:spcPts val="600"/>
              </a:spcAft>
              <a:buClrTx/>
              <a:buSzTx/>
              <a:buFont typeface="Arial" panose="020B0604020202020204" pitchFamily="34" charset="0"/>
              <a:buChar char="•"/>
            </a:pPr>
            <a:r>
              <a:rPr lang="en-US" altLang="zh-CN" sz="1400" b="1" spc="150">
                <a:solidFill>
                  <a:schemeClr val="tx1">
                    <a:lumMod val="65000"/>
                    <a:lumOff val="35000"/>
                  </a:schemeClr>
                </a:solidFill>
                <a:latin typeface="Arial" panose="020B0604020202020204" pitchFamily="34" charset="0"/>
                <a:ea typeface="微软雅黑" panose="020B0503020204020204" charset="-122"/>
              </a:rPr>
              <a:t>了解 QPython 的基本概念和用法。能够在 Python 中使用三方库获取验证码图像，并进行后续的处理和解析。</a:t>
            </a:r>
            <a:endParaRPr lang="en-US" altLang="zh-CN" sz="1400" b="1" spc="150">
              <a:solidFill>
                <a:schemeClr val="tx1">
                  <a:lumMod val="65000"/>
                  <a:lumOff val="35000"/>
                </a:schemeClr>
              </a:solidFill>
              <a:latin typeface="Arial" panose="020B0604020202020204" pitchFamily="34" charset="0"/>
              <a:ea typeface="微软雅黑" panose="020B0503020204020204" charset="-122"/>
            </a:endParaRPr>
          </a:p>
        </p:txBody>
      </p:sp>
      <p:sp>
        <p:nvSpPr>
          <p:cNvPr id="2"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807621074"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08330" y="1656080"/>
            <a:ext cx="3387090" cy="2106930"/>
          </a:xfrm>
          <a:prstGeom prst="rect">
            <a:avLst/>
          </a:prstGeom>
          <a:noFill/>
          <a:ln>
            <a:noFill/>
          </a:ln>
        </p:spPr>
      </p:pic>
      <p:sp>
        <p:nvSpPr>
          <p:cNvPr id="2" name="文本框 1"/>
          <p:cNvSpPr txBox="1"/>
          <p:nvPr/>
        </p:nvSpPr>
        <p:spPr>
          <a:xfrm>
            <a:off x="1482090" y="4015740"/>
            <a:ext cx="1638935" cy="368300"/>
          </a:xfrm>
          <a:prstGeom prst="rect">
            <a:avLst/>
          </a:prstGeom>
          <a:noFill/>
        </p:spPr>
        <p:txBody>
          <a:bodyPr wrap="square" rtlCol="0">
            <a:spAutoFit/>
          </a:bodyPr>
          <a:p>
            <a:r>
              <a:rPr lang="zh-CN" altLang="en-US"/>
              <a:t>图片校验</a:t>
            </a:r>
            <a:r>
              <a:rPr lang="zh-CN" altLang="en-US"/>
              <a:t>码</a:t>
            </a:r>
            <a:endParaRPr lang="zh-CN" altLang="en-US"/>
          </a:p>
        </p:txBody>
      </p:sp>
      <p:pic>
        <p:nvPicPr>
          <p:cNvPr id="1606800805"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201795" y="3039110"/>
            <a:ext cx="3314700" cy="2438400"/>
          </a:xfrm>
          <a:prstGeom prst="rect">
            <a:avLst/>
          </a:prstGeom>
          <a:noFill/>
          <a:ln>
            <a:noFill/>
          </a:ln>
        </p:spPr>
      </p:pic>
      <p:sp>
        <p:nvSpPr>
          <p:cNvPr id="3" name="文本框 2"/>
          <p:cNvSpPr txBox="1"/>
          <p:nvPr/>
        </p:nvSpPr>
        <p:spPr>
          <a:xfrm>
            <a:off x="5275580" y="5573395"/>
            <a:ext cx="1348740" cy="368300"/>
          </a:xfrm>
          <a:prstGeom prst="rect">
            <a:avLst/>
          </a:prstGeom>
          <a:noFill/>
        </p:spPr>
        <p:txBody>
          <a:bodyPr wrap="square" rtlCol="0">
            <a:spAutoFit/>
          </a:bodyPr>
          <a:p>
            <a:r>
              <a:rPr lang="zh-CN" altLang="en-US"/>
              <a:t>手机验证</a:t>
            </a:r>
            <a:r>
              <a:rPr lang="zh-CN" altLang="en-US"/>
              <a:t>码</a:t>
            </a:r>
            <a:endParaRPr lang="zh-CN" altLang="en-US"/>
          </a:p>
        </p:txBody>
      </p:sp>
      <p:pic>
        <p:nvPicPr>
          <p:cNvPr id="1228239316" name="图片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935595" y="1402715"/>
            <a:ext cx="3503930" cy="2449195"/>
          </a:xfrm>
          <a:prstGeom prst="rect">
            <a:avLst/>
          </a:prstGeom>
          <a:noFill/>
          <a:ln>
            <a:noFill/>
          </a:ln>
        </p:spPr>
      </p:pic>
      <p:sp>
        <p:nvSpPr>
          <p:cNvPr id="4" name="文本框 3"/>
          <p:cNvSpPr txBox="1"/>
          <p:nvPr/>
        </p:nvSpPr>
        <p:spPr>
          <a:xfrm>
            <a:off x="9300845" y="3961130"/>
            <a:ext cx="1339850" cy="368300"/>
          </a:xfrm>
          <a:prstGeom prst="rect">
            <a:avLst/>
          </a:prstGeom>
          <a:noFill/>
        </p:spPr>
        <p:txBody>
          <a:bodyPr wrap="square" rtlCol="0">
            <a:spAutoFit/>
          </a:bodyPr>
          <a:p>
            <a:r>
              <a:rPr lang="zh-CN" altLang="en-US"/>
              <a:t>滑动</a:t>
            </a:r>
            <a:r>
              <a:rPr lang="zh-CN" altLang="en-US"/>
              <a:t>验证</a:t>
            </a:r>
            <a:endParaRPr lang="zh-CN" altLang="en-US"/>
          </a:p>
        </p:txBody>
      </p:sp>
      <p:sp>
        <p:nvSpPr>
          <p:cNvPr id="8" name="标题 3"/>
          <p:cNvSpPr>
            <a:spLocks noGrp="1"/>
          </p:cNvSpPr>
          <p:nvPr/>
        </p:nvSpPr>
        <p:spPr>
          <a:xfrm>
            <a:off x="608330" y="608330"/>
            <a:ext cx="215328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图片校验</a:t>
            </a:r>
            <a:r>
              <a:rPr lang="zh-CN" altLang="en-US" sz="2800" spc="150">
                <a:solidFill>
                  <a:schemeClr val="tx1">
                    <a:lumMod val="65000"/>
                    <a:lumOff val="35000"/>
                  </a:schemeClr>
                </a:solidFill>
                <a:latin typeface="+mn-lt"/>
                <a:ea typeface="+mn-ea"/>
                <a:cs typeface="+mn-cs"/>
                <a:sym typeface="+mn-ea"/>
              </a:rPr>
              <a:t>码</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301750"/>
            <a:ext cx="193992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479800" y="2761615"/>
            <a:ext cx="7168515" cy="1568450"/>
          </a:xfrm>
          <a:prstGeom prst="rect">
            <a:avLst/>
          </a:prstGeom>
          <a:noFill/>
        </p:spPr>
        <p:txBody>
          <a:bodyPr wrap="square" rtlCol="0">
            <a:spAutoFit/>
          </a:bodyPr>
          <a:p>
            <a:r>
              <a:rPr lang="zh-CN" altLang="en-US" sz="4800" b="1"/>
              <a:t>任务</a:t>
            </a:r>
            <a:r>
              <a:rPr lang="en-US" altLang="zh-CN" sz="4800" b="1"/>
              <a:t>5.1.1    </a:t>
            </a:r>
            <a:endParaRPr lang="en-US" altLang="zh-CN" sz="4800" b="1"/>
          </a:p>
          <a:p>
            <a:r>
              <a:rPr lang="en-US" altLang="zh-CN" sz="4800" b="1"/>
              <a:t>OCR</a:t>
            </a:r>
            <a:r>
              <a:rPr lang="zh-CN" altLang="en-US" sz="4800" b="1"/>
              <a:t>技术的</a:t>
            </a:r>
            <a:r>
              <a:rPr lang="zh-CN" altLang="en-US" sz="4800" b="1"/>
              <a:t>使用</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611630"/>
            <a:ext cx="11012805" cy="2861310"/>
          </a:xfrm>
          <a:prstGeom prst="rect">
            <a:avLst/>
          </a:prstGeom>
          <a:noFill/>
        </p:spPr>
        <p:txBody>
          <a:bodyPr wrap="square" rtlCol="0">
            <a:spAutoFit/>
          </a:bodyPr>
          <a:p>
            <a:endParaRPr lang="zh-CN" altLang="en-US"/>
          </a:p>
          <a:p>
            <a:r>
              <a:rPr lang="zh-CN" altLang="en-US"/>
              <a:t>OCR（Optical Character Recognition，光学字符识别）是一种将印刷体字符转换成可编辑文本的技术。</a:t>
            </a:r>
            <a:endParaRPr lang="zh-CN" altLang="en-US"/>
          </a:p>
          <a:p>
            <a:r>
              <a:rPr lang="zh-CN" altLang="en-US"/>
              <a:t>OCR 技术通常包括以下三个主要步骤：</a:t>
            </a:r>
            <a:endParaRPr lang="zh-CN" altLang="en-US"/>
          </a:p>
          <a:p>
            <a:endParaRPr lang="zh-CN" altLang="en-US"/>
          </a:p>
          <a:p>
            <a:r>
              <a:rPr lang="zh-CN" altLang="en-US"/>
              <a:t>1.</a:t>
            </a:r>
            <a:r>
              <a:rPr lang="en-US" altLang="zh-CN"/>
              <a:t>  </a:t>
            </a:r>
            <a:r>
              <a:rPr lang="zh-CN" altLang="en-US"/>
              <a:t>扫描：使用扫描仪或相机等设备将纸质文档或图片转换成数字化的图像。</a:t>
            </a:r>
            <a:endParaRPr lang="zh-CN" altLang="en-US"/>
          </a:p>
          <a:p>
            <a:endParaRPr lang="zh-CN" altLang="en-US"/>
          </a:p>
          <a:p>
            <a:r>
              <a:rPr lang="zh-CN" altLang="en-US"/>
              <a:t>2.</a:t>
            </a:r>
            <a:r>
              <a:rPr lang="en-US" altLang="zh-CN"/>
              <a:t>  </a:t>
            </a:r>
            <a:r>
              <a:rPr lang="zh-CN" altLang="en-US"/>
              <a:t>预处理：对图像进行预处理，包括图像增强、去噪、二值化等操作，以便于后续的字符识别算法处理。</a:t>
            </a:r>
            <a:endParaRPr lang="zh-CN" altLang="en-US"/>
          </a:p>
          <a:p>
            <a:endParaRPr lang="zh-CN" altLang="en-US"/>
          </a:p>
          <a:p>
            <a:r>
              <a:rPr lang="zh-CN" altLang="en-US"/>
              <a:t>3.</a:t>
            </a:r>
            <a:r>
              <a:rPr lang="en-US" altLang="zh-CN"/>
              <a:t>  </a:t>
            </a:r>
            <a:r>
              <a:rPr lang="zh-CN" altLang="en-US"/>
              <a:t>字符识别：使用字符识别算法对预处理后的图像进行分析和处理，识别出其中的字符，并将其转换成可编辑的文本。</a:t>
            </a:r>
            <a:endParaRPr lang="zh-CN" altLang="en-US"/>
          </a:p>
        </p:txBody>
      </p:sp>
      <p:sp>
        <p:nvSpPr>
          <p:cNvPr id="3" name="标题 3"/>
          <p:cNvSpPr>
            <a:spLocks noGrp="1"/>
          </p:cNvSpPr>
          <p:nvPr/>
        </p:nvSpPr>
        <p:spPr>
          <a:xfrm>
            <a:off x="608330" y="608330"/>
            <a:ext cx="308165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OCR</a:t>
            </a:r>
            <a:r>
              <a:rPr lang="zh-CN" altLang="en-US" sz="2800" spc="150">
                <a:solidFill>
                  <a:schemeClr val="tx1">
                    <a:lumMod val="65000"/>
                    <a:lumOff val="35000"/>
                  </a:schemeClr>
                </a:solidFill>
                <a:latin typeface="+mn-lt"/>
                <a:ea typeface="+mn-ea"/>
                <a:cs typeface="+mn-cs"/>
                <a:sym typeface="+mn-ea"/>
              </a:rPr>
              <a:t>技术是</a:t>
            </a:r>
            <a:r>
              <a:rPr lang="zh-CN" altLang="en-US" sz="2800" spc="150">
                <a:solidFill>
                  <a:schemeClr val="tx1">
                    <a:lumMod val="65000"/>
                    <a:lumOff val="35000"/>
                  </a:schemeClr>
                </a:solidFill>
                <a:latin typeface="+mn-lt"/>
                <a:ea typeface="+mn-ea"/>
                <a:cs typeface="+mn-cs"/>
                <a:sym typeface="+mn-ea"/>
              </a:rPr>
              <a:t>什么</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01750"/>
            <a:ext cx="279082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33525"/>
            <a:ext cx="11249025" cy="645160"/>
          </a:xfrm>
          <a:prstGeom prst="rect">
            <a:avLst/>
          </a:prstGeom>
          <a:noFill/>
        </p:spPr>
        <p:txBody>
          <a:bodyPr wrap="square" rtlCol="0" anchor="t">
            <a:spAutoFit/>
          </a:bodyPr>
          <a:p>
            <a:pPr indent="457200"/>
            <a:r>
              <a:rPr lang="zh-CN" altLang="en-US"/>
              <a:t>目前有较多提供解析图片校验码的平台，通过搜索关键字“打码平台”进行查询，就可以找到相应的平台。一般打码平台支持多种类型的图片解析，如下图</a:t>
            </a:r>
            <a:r>
              <a:rPr lang="zh-CN" altLang="en-US"/>
              <a:t>所示：</a:t>
            </a:r>
            <a:endParaRPr lang="zh-CN" altLang="en-US"/>
          </a:p>
        </p:txBody>
      </p:sp>
      <p:pic>
        <p:nvPicPr>
          <p:cNvPr id="1768919207" name="图片 2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194560" y="2663825"/>
            <a:ext cx="8498840" cy="2301240"/>
          </a:xfrm>
          <a:prstGeom prst="rect">
            <a:avLst/>
          </a:prstGeom>
          <a:noFill/>
          <a:ln>
            <a:noFill/>
          </a:ln>
        </p:spPr>
      </p:pic>
      <p:sp>
        <p:nvSpPr>
          <p:cNvPr id="3" name="标题 3"/>
          <p:cNvSpPr>
            <a:spLocks noGrp="1"/>
          </p:cNvSpPr>
          <p:nvPr/>
        </p:nvSpPr>
        <p:spPr>
          <a:xfrm>
            <a:off x="608330" y="608330"/>
            <a:ext cx="308165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打码平台</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10640"/>
            <a:ext cx="1518920"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11300"/>
            <a:ext cx="11249025" cy="2584450"/>
          </a:xfrm>
          <a:prstGeom prst="rect">
            <a:avLst/>
          </a:prstGeom>
          <a:noFill/>
        </p:spPr>
        <p:txBody>
          <a:bodyPr wrap="square" rtlCol="0" anchor="t">
            <a:spAutoFit/>
          </a:bodyPr>
          <a:p>
            <a:pPr indent="457200"/>
            <a:r>
              <a:rPr lang="zh-CN" altLang="en-US"/>
              <a:t>通过打码平台指定的程序API接口，就能完成对接与解析工作。开发语言通常支持Python、Java和Go等主流开发语言。</a:t>
            </a:r>
            <a:endParaRPr lang="zh-CN" altLang="en-US"/>
          </a:p>
          <a:p>
            <a:pPr indent="457200"/>
            <a:r>
              <a:rPr lang="zh-CN" altLang="en-US"/>
              <a:t>上述内容是通过打码平台完成图片校验码的解析，本任务着重介绍如何通过OCR技术来实现图片校验码的解析。</a:t>
            </a:r>
            <a:endParaRPr lang="zh-CN" altLang="en-US"/>
          </a:p>
          <a:p>
            <a:pPr indent="457200"/>
            <a:r>
              <a:rPr lang="zh-CN" altLang="en-US"/>
              <a:t>OCR是一种可以对图像文件进行分析与识别处理，从而获取其文本内容的技术。Python 中有多种OCR开源库，以下几种是最常见的：</a:t>
            </a:r>
            <a:endParaRPr lang="zh-CN" altLang="en-US"/>
          </a:p>
          <a:p>
            <a:pPr indent="457200"/>
            <a:r>
              <a:rPr lang="zh-CN" altLang="en-US"/>
              <a:t>1. EasyOCR:</a:t>
            </a:r>
            <a:endParaRPr lang="zh-CN" altLang="en-US"/>
          </a:p>
          <a:p>
            <a:pPr indent="457200"/>
            <a:r>
              <a:rPr lang="zh-CN" altLang="en-US"/>
              <a:t>2.  PaddleOCR</a:t>
            </a:r>
            <a:endParaRPr lang="zh-CN" altLang="en-US"/>
          </a:p>
          <a:p>
            <a:pPr indent="457200"/>
            <a:r>
              <a:rPr lang="zh-CN" altLang="en-US"/>
              <a:t>3.  Pytesseract</a:t>
            </a:r>
            <a:endParaRPr lang="zh-CN" altLang="en-US"/>
          </a:p>
        </p:txBody>
      </p:sp>
      <p:sp>
        <p:nvSpPr>
          <p:cNvPr id="3" name="文本框 2"/>
          <p:cNvSpPr txBox="1"/>
          <p:nvPr/>
        </p:nvSpPr>
        <p:spPr>
          <a:xfrm>
            <a:off x="608330" y="4194810"/>
            <a:ext cx="11248390" cy="368300"/>
          </a:xfrm>
          <a:prstGeom prst="rect">
            <a:avLst/>
          </a:prstGeom>
          <a:noFill/>
        </p:spPr>
        <p:txBody>
          <a:bodyPr wrap="square" rtlCol="0" anchor="t">
            <a:spAutoFit/>
          </a:bodyPr>
          <a:p>
            <a:pPr indent="457200"/>
            <a:r>
              <a:rPr lang="zh-CN" altLang="en-US"/>
              <a:t>本任务通过Pytesseract识别图片校验码，在Windows cmd命令行输入:pip install pillow ，如图所示：</a:t>
            </a:r>
            <a:endParaRPr lang="zh-CN" altLang="en-US"/>
          </a:p>
        </p:txBody>
      </p:sp>
      <p:pic>
        <p:nvPicPr>
          <p:cNvPr id="793182671" name="图片 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127375" y="4662170"/>
            <a:ext cx="5937885" cy="2077720"/>
          </a:xfrm>
          <a:prstGeom prst="rect">
            <a:avLst/>
          </a:prstGeom>
          <a:noFill/>
          <a:ln>
            <a:noFill/>
          </a:ln>
        </p:spPr>
      </p:pic>
      <p:sp>
        <p:nvSpPr>
          <p:cNvPr id="4" name="标题 3"/>
          <p:cNvSpPr>
            <a:spLocks noGrp="1"/>
          </p:cNvSpPr>
          <p:nvPr/>
        </p:nvSpPr>
        <p:spPr>
          <a:xfrm>
            <a:off x="608330" y="608330"/>
            <a:ext cx="308165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OCR</a:t>
            </a:r>
            <a:r>
              <a:rPr lang="zh-CN" altLang="en-US" sz="2800" spc="150">
                <a:solidFill>
                  <a:schemeClr val="tx1">
                    <a:lumMod val="65000"/>
                    <a:lumOff val="35000"/>
                  </a:schemeClr>
                </a:solidFill>
                <a:latin typeface="+mn-lt"/>
                <a:ea typeface="+mn-ea"/>
                <a:cs typeface="+mn-cs"/>
                <a:sym typeface="+mn-ea"/>
              </a:rPr>
              <a:t>技术的</a:t>
            </a:r>
            <a:r>
              <a:rPr lang="zh-CN" altLang="en-US" sz="2800" spc="150">
                <a:solidFill>
                  <a:schemeClr val="tx1">
                    <a:lumMod val="65000"/>
                    <a:lumOff val="35000"/>
                  </a:schemeClr>
                </a:solidFill>
                <a:latin typeface="+mn-lt"/>
                <a:ea typeface="+mn-ea"/>
                <a:cs typeface="+mn-cs"/>
                <a:sym typeface="+mn-ea"/>
              </a:rPr>
              <a:t>使用</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301750"/>
            <a:ext cx="279082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51305"/>
            <a:ext cx="10073005" cy="645160"/>
          </a:xfrm>
          <a:prstGeom prst="rect">
            <a:avLst/>
          </a:prstGeom>
          <a:noFill/>
        </p:spPr>
        <p:txBody>
          <a:bodyPr wrap="square" rtlCol="0" anchor="t">
            <a:spAutoFit/>
          </a:bodyPr>
          <a:p>
            <a:r>
              <a:rPr lang="zh-CN" altLang="en-US"/>
              <a:t>安装</a:t>
            </a:r>
            <a:r>
              <a:rPr lang="en-US" altLang="zh-CN"/>
              <a:t> pytessersct </a:t>
            </a:r>
            <a:r>
              <a:rPr lang="zh-CN" altLang="en-US"/>
              <a:t>库：</a:t>
            </a:r>
            <a:endParaRPr lang="zh-CN" altLang="en-US"/>
          </a:p>
          <a:p>
            <a:r>
              <a:rPr lang="zh-CN" altLang="en-US"/>
              <a:t>在Windows cmd命令行输入:pip install pytesseract ，安装结果如下图所示：</a:t>
            </a:r>
            <a:endParaRPr lang="zh-CN" altLang="en-US"/>
          </a:p>
        </p:txBody>
      </p:sp>
      <p:pic>
        <p:nvPicPr>
          <p:cNvPr id="1113099147" name="图片 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218565" y="2279015"/>
            <a:ext cx="5819775" cy="4587240"/>
          </a:xfrm>
          <a:prstGeom prst="rect">
            <a:avLst/>
          </a:prstGeom>
          <a:noFill/>
          <a:ln>
            <a:noFill/>
          </a:ln>
        </p:spPr>
      </p:pic>
      <p:sp>
        <p:nvSpPr>
          <p:cNvPr id="3" name="标题 3"/>
          <p:cNvSpPr>
            <a:spLocks noGrp="1"/>
          </p:cNvSpPr>
          <p:nvPr/>
        </p:nvSpPr>
        <p:spPr>
          <a:xfrm>
            <a:off x="608330" y="608330"/>
            <a:ext cx="3081655" cy="705485"/>
          </a:xfrm>
          <a:prstGeom prst="rect">
            <a:avLst/>
          </a:prstGeom>
        </p:spPr>
        <p:txBody>
          <a:bodyPr vert="horz" lIns="90170" tIns="46990" rIns="90170" bIns="46990" rtlCol="0" anchor="ctr" anchorCtr="0">
            <a:normAutofit fontScale="80000"/>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安装</a:t>
            </a:r>
            <a:r>
              <a:rPr lang="en-US" altLang="zh-CN" sz="2800" spc="150">
                <a:solidFill>
                  <a:schemeClr val="tx1">
                    <a:lumMod val="65000"/>
                    <a:lumOff val="35000"/>
                  </a:schemeClr>
                </a:solidFill>
                <a:latin typeface="+mn-lt"/>
                <a:ea typeface="+mn-ea"/>
                <a:cs typeface="+mn-cs"/>
                <a:sym typeface="+mn-ea"/>
              </a:rPr>
              <a:t>Pytessersct</a:t>
            </a:r>
            <a:r>
              <a:rPr lang="zh-CN" altLang="en-US" sz="2800" spc="150">
                <a:solidFill>
                  <a:schemeClr val="tx1">
                    <a:lumMod val="65000"/>
                    <a:lumOff val="35000"/>
                  </a:schemeClr>
                </a:solidFill>
                <a:latin typeface="+mn-lt"/>
                <a:ea typeface="+mn-ea"/>
                <a:cs typeface="+mn-cs"/>
                <a:sym typeface="+mn-ea"/>
              </a:rPr>
              <a:t>库</a:t>
            </a:r>
            <a:endParaRPr lang="zh-CN" altLang="en-US" sz="2800" spc="150">
              <a:solidFill>
                <a:schemeClr val="tx1">
                  <a:lumMod val="65000"/>
                  <a:lumOff val="35000"/>
                </a:schemeClr>
              </a:solidFill>
              <a:latin typeface="+mn-lt"/>
              <a:ea typeface="+mn-ea"/>
              <a:cs typeface="+mn-cs"/>
              <a:sym typeface="+mn-ea"/>
            </a:endParaRPr>
          </a:p>
        </p:txBody>
      </p:sp>
      <p:cxnSp>
        <p:nvCxnSpPr>
          <p:cNvPr id="4" name="直接连接符 3"/>
          <p:cNvCxnSpPr/>
          <p:nvPr/>
        </p:nvCxnSpPr>
        <p:spPr>
          <a:xfrm flipV="1">
            <a:off x="699135" y="1301750"/>
            <a:ext cx="279082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1001432997" name="图片 1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08330" y="2101215"/>
            <a:ext cx="2983230" cy="1595755"/>
          </a:xfrm>
          <a:prstGeom prst="rect">
            <a:avLst/>
          </a:prstGeom>
          <a:noFill/>
          <a:ln>
            <a:noFill/>
          </a:ln>
        </p:spPr>
      </p:pic>
      <p:pic>
        <p:nvPicPr>
          <p:cNvPr id="1342380182" name="图片 1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940175" y="2618105"/>
            <a:ext cx="3237865" cy="2499360"/>
          </a:xfrm>
          <a:prstGeom prst="rect">
            <a:avLst/>
          </a:prstGeom>
          <a:noFill/>
          <a:ln>
            <a:noFill/>
          </a:ln>
        </p:spPr>
      </p:pic>
      <p:pic>
        <p:nvPicPr>
          <p:cNvPr id="1741150065" name="图片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591425" y="3062605"/>
            <a:ext cx="4266565" cy="3079750"/>
          </a:xfrm>
          <a:prstGeom prst="rect">
            <a:avLst/>
          </a:prstGeom>
          <a:noFill/>
          <a:ln>
            <a:noFill/>
          </a:ln>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920000">
            <a:off x="3555365" y="2009140"/>
            <a:ext cx="653415" cy="653415"/>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920000">
            <a:off x="7225665" y="2434590"/>
            <a:ext cx="653415" cy="653415"/>
          </a:xfrm>
          <a:prstGeom prst="rect">
            <a:avLst/>
          </a:prstGeom>
        </p:spPr>
      </p:pic>
      <p:sp>
        <p:nvSpPr>
          <p:cNvPr id="4"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Tesseract-OCR</a:t>
            </a:r>
            <a:r>
              <a:rPr lang="zh-CN" altLang="en-US" sz="2800" spc="150">
                <a:solidFill>
                  <a:schemeClr val="tx1">
                    <a:lumMod val="65000"/>
                    <a:lumOff val="35000"/>
                  </a:schemeClr>
                </a:solidFill>
                <a:latin typeface="+mn-lt"/>
                <a:ea typeface="+mn-ea"/>
                <a:cs typeface="+mn-cs"/>
                <a:sym typeface="+mn-ea"/>
              </a:rPr>
              <a:t>程序</a:t>
            </a:r>
            <a:r>
              <a:rPr lang="zh-CN" altLang="en-US" sz="2800" spc="150">
                <a:solidFill>
                  <a:schemeClr val="tx1">
                    <a:lumMod val="65000"/>
                    <a:lumOff val="35000"/>
                  </a:schemeClr>
                </a:solidFill>
                <a:latin typeface="+mn-lt"/>
                <a:ea typeface="+mn-ea"/>
                <a:cs typeface="+mn-cs"/>
                <a:sym typeface="+mn-ea"/>
              </a:rPr>
              <a:t>安装</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292860"/>
            <a:ext cx="4321175" cy="209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2055867776" name="图片 1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9135" y="1448435"/>
            <a:ext cx="3207385" cy="2366645"/>
          </a:xfrm>
          <a:prstGeom prst="rect">
            <a:avLst/>
          </a:prstGeom>
          <a:noFill/>
          <a:ln>
            <a:noFill/>
          </a:ln>
        </p:spPr>
      </p:pic>
      <p:pic>
        <p:nvPicPr>
          <p:cNvPr id="180877423" name="图片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994150" y="2287270"/>
            <a:ext cx="3635375" cy="2820035"/>
          </a:xfrm>
          <a:prstGeom prst="rect">
            <a:avLst/>
          </a:prstGeom>
          <a:noFill/>
          <a:ln>
            <a:noFill/>
          </a:ln>
        </p:spPr>
      </p:pic>
      <p:pic>
        <p:nvPicPr>
          <p:cNvPr id="926215456" name="图片 1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717155" y="2922270"/>
            <a:ext cx="4157980" cy="3220085"/>
          </a:xfrm>
          <a:prstGeom prst="rect">
            <a:avLst/>
          </a:prstGeom>
          <a:noFill/>
          <a:ln>
            <a:noFill/>
          </a:ln>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920000">
            <a:off x="3921760" y="1583055"/>
            <a:ext cx="653415" cy="653415"/>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920000">
            <a:off x="7668260" y="2221230"/>
            <a:ext cx="653415" cy="653415"/>
          </a:xfrm>
          <a:prstGeom prst="rect">
            <a:avLst/>
          </a:prstGeom>
        </p:spPr>
      </p:pic>
      <p:sp>
        <p:nvSpPr>
          <p:cNvPr id="4"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Tesseract-OCR</a:t>
            </a:r>
            <a:r>
              <a:rPr lang="zh-CN" altLang="en-US" sz="2800" spc="150">
                <a:solidFill>
                  <a:schemeClr val="tx1">
                    <a:lumMod val="65000"/>
                    <a:lumOff val="35000"/>
                  </a:schemeClr>
                </a:solidFill>
                <a:latin typeface="+mn-lt"/>
                <a:ea typeface="+mn-ea"/>
                <a:cs typeface="+mn-cs"/>
                <a:sym typeface="+mn-ea"/>
              </a:rPr>
              <a:t>程序</a:t>
            </a:r>
            <a:r>
              <a:rPr lang="zh-CN" altLang="en-US" sz="2800" spc="150">
                <a:solidFill>
                  <a:schemeClr val="tx1">
                    <a:lumMod val="65000"/>
                    <a:lumOff val="35000"/>
                  </a:schemeClr>
                </a:solidFill>
                <a:latin typeface="+mn-lt"/>
                <a:ea typeface="+mn-ea"/>
                <a:cs typeface="+mn-cs"/>
                <a:sym typeface="+mn-ea"/>
              </a:rPr>
              <a:t>安装</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292860"/>
            <a:ext cx="4321175" cy="209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52575"/>
            <a:ext cx="5276850" cy="1198880"/>
          </a:xfrm>
          <a:prstGeom prst="rect">
            <a:avLst/>
          </a:prstGeom>
          <a:noFill/>
        </p:spPr>
        <p:txBody>
          <a:bodyPr wrap="square" rtlCol="0" anchor="t">
            <a:spAutoFit/>
          </a:bodyPr>
          <a:p>
            <a:pPr indent="457200"/>
            <a:r>
              <a:rPr lang="zh-CN" altLang="en-US"/>
              <a:t>安装完后，需要将Tesseract添加到系统变量中。步骤如下： 我的电脑 -&gt;属性 -&gt; 高级系统设置 -&gt;环境变量 -&gt;系统变量 ，在 Path 中添加安装路径。如</a:t>
            </a:r>
            <a:r>
              <a:rPr lang="zh-CN" altLang="en-US"/>
              <a:t>下图所示：</a:t>
            </a:r>
            <a:endParaRPr lang="zh-CN" altLang="en-US"/>
          </a:p>
        </p:txBody>
      </p:sp>
      <p:pic>
        <p:nvPicPr>
          <p:cNvPr id="1736831822" name="图片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08330" y="2790190"/>
            <a:ext cx="5276850" cy="2895600"/>
          </a:xfrm>
          <a:prstGeom prst="rect">
            <a:avLst/>
          </a:prstGeom>
          <a:noFill/>
          <a:ln>
            <a:noFill/>
          </a:ln>
        </p:spPr>
      </p:pic>
      <p:sp>
        <p:nvSpPr>
          <p:cNvPr id="3" name="文本框 2"/>
          <p:cNvSpPr txBox="1"/>
          <p:nvPr/>
        </p:nvSpPr>
        <p:spPr>
          <a:xfrm>
            <a:off x="6804660" y="1552575"/>
            <a:ext cx="4931410" cy="645160"/>
          </a:xfrm>
          <a:prstGeom prst="rect">
            <a:avLst/>
          </a:prstGeom>
          <a:noFill/>
        </p:spPr>
        <p:txBody>
          <a:bodyPr wrap="square" rtlCol="0" anchor="t">
            <a:spAutoFit/>
          </a:bodyPr>
          <a:p>
            <a:r>
              <a:rPr lang="zh-CN" altLang="en-US"/>
              <a:t>在Windows cmd命令行输入: tesseract -v ,出现版本信息，则配置成功。如</a:t>
            </a:r>
            <a:r>
              <a:rPr lang="zh-CN" altLang="en-US"/>
              <a:t>下图所示：</a:t>
            </a:r>
            <a:endParaRPr lang="zh-CN" altLang="en-US"/>
          </a:p>
        </p:txBody>
      </p:sp>
      <p:pic>
        <p:nvPicPr>
          <p:cNvPr id="177472435" name="图片 1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804660" y="2790190"/>
            <a:ext cx="5103495" cy="2452370"/>
          </a:xfrm>
          <a:prstGeom prst="rect">
            <a:avLst/>
          </a:prstGeom>
          <a:noFill/>
          <a:ln>
            <a:noFill/>
          </a:ln>
        </p:spPr>
      </p:pic>
      <p:sp>
        <p:nvSpPr>
          <p:cNvPr id="4"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添加安装</a:t>
            </a:r>
            <a:r>
              <a:rPr lang="zh-CN" altLang="en-US" sz="2800" spc="150">
                <a:solidFill>
                  <a:schemeClr val="tx1">
                    <a:lumMod val="65000"/>
                    <a:lumOff val="35000"/>
                  </a:schemeClr>
                </a:solidFill>
                <a:latin typeface="+mn-lt"/>
                <a:ea typeface="+mn-ea"/>
                <a:cs typeface="+mn-cs"/>
                <a:sym typeface="+mn-ea"/>
              </a:rPr>
              <a:t>路径</a:t>
            </a:r>
            <a:endParaRPr lang="zh-CN" altLang="en-US" sz="2800" spc="150">
              <a:solidFill>
                <a:schemeClr val="tx1">
                  <a:lumMod val="65000"/>
                  <a:lumOff val="35000"/>
                </a:schemeClr>
              </a:solidFill>
              <a:latin typeface="+mn-lt"/>
              <a:ea typeface="+mn-ea"/>
              <a:cs typeface="+mn-cs"/>
              <a:sym typeface="+mn-ea"/>
            </a:endParaRPr>
          </a:p>
        </p:txBody>
      </p:sp>
      <p:cxnSp>
        <p:nvCxnSpPr>
          <p:cNvPr id="8" name="直接连接符 7"/>
          <p:cNvCxnSpPr/>
          <p:nvPr/>
        </p:nvCxnSpPr>
        <p:spPr>
          <a:xfrm flipV="1">
            <a:off x="699135" y="1292860"/>
            <a:ext cx="2351405" cy="209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168515" cy="829945"/>
          </a:xfrm>
          <a:prstGeom prst="rect">
            <a:avLst/>
          </a:prstGeom>
          <a:noFill/>
        </p:spPr>
        <p:txBody>
          <a:bodyPr wrap="square" rtlCol="0">
            <a:spAutoFit/>
          </a:bodyPr>
          <a:p>
            <a:r>
              <a:rPr lang="zh-CN" altLang="en-US" sz="4800" b="1"/>
              <a:t>项目五</a:t>
            </a:r>
            <a:r>
              <a:rPr lang="en-US" altLang="zh-CN" sz="4800" b="1"/>
              <a:t>   </a:t>
            </a:r>
            <a:r>
              <a:rPr lang="zh-CN" altLang="en-US" sz="4800" b="1"/>
              <a:t>反爬限制</a:t>
            </a:r>
            <a:r>
              <a:rPr lang="zh-CN" altLang="en-US" sz="4800" b="1"/>
              <a:t>技术</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1435735"/>
            <a:ext cx="4323080" cy="922020"/>
          </a:xfrm>
          <a:prstGeom prst="rect">
            <a:avLst/>
          </a:prstGeom>
          <a:noFill/>
        </p:spPr>
        <p:txBody>
          <a:bodyPr wrap="square" rtlCol="0" anchor="t">
            <a:spAutoFit/>
          </a:bodyPr>
          <a:p>
            <a:r>
              <a:rPr lang="zh-CN" altLang="en-US"/>
              <a:t>展开项目Project   下 External Libraries -&gt;Site-packages-&gt;Pytesseract 右击，选择Show in Explorer,如图所示：</a:t>
            </a:r>
            <a:endParaRPr lang="zh-CN" altLang="en-US"/>
          </a:p>
        </p:txBody>
      </p:sp>
      <p:pic>
        <p:nvPicPr>
          <p:cNvPr id="529397487"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9135" y="2541905"/>
            <a:ext cx="3510280" cy="3192780"/>
          </a:xfrm>
          <a:prstGeom prst="rect">
            <a:avLst/>
          </a:prstGeom>
          <a:noFill/>
          <a:ln>
            <a:noFill/>
          </a:ln>
        </p:spPr>
      </p:pic>
      <p:sp>
        <p:nvSpPr>
          <p:cNvPr id="3" name="文本框 2"/>
          <p:cNvSpPr txBox="1"/>
          <p:nvPr/>
        </p:nvSpPr>
        <p:spPr>
          <a:xfrm>
            <a:off x="5704205" y="1128395"/>
            <a:ext cx="5244465" cy="645160"/>
          </a:xfrm>
          <a:prstGeom prst="rect">
            <a:avLst/>
          </a:prstGeom>
          <a:noFill/>
        </p:spPr>
        <p:txBody>
          <a:bodyPr wrap="square" rtlCol="0" anchor="t">
            <a:spAutoFit/>
          </a:bodyPr>
          <a:p>
            <a:pPr indent="457200"/>
            <a:r>
              <a:rPr lang="zh-CN" altLang="en-US"/>
              <a:t>打开此文件夹， 找到Pytesseract.py，通过IDE工具打开。如</a:t>
            </a:r>
            <a:r>
              <a:rPr lang="zh-CN" altLang="en-US"/>
              <a:t>下图所示：</a:t>
            </a:r>
            <a:endParaRPr lang="zh-CN" altLang="en-US"/>
          </a:p>
        </p:txBody>
      </p:sp>
      <p:pic>
        <p:nvPicPr>
          <p:cNvPr id="2119496737" name="图片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5704205" y="1845945"/>
            <a:ext cx="5276850" cy="1276350"/>
          </a:xfrm>
          <a:prstGeom prst="rect">
            <a:avLst/>
          </a:prstGeom>
          <a:noFill/>
          <a:ln>
            <a:noFill/>
          </a:ln>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020000">
            <a:off x="4481830" y="1816735"/>
            <a:ext cx="949325" cy="949325"/>
          </a:xfrm>
          <a:prstGeom prst="rect">
            <a:avLst/>
          </a:prstGeom>
        </p:spPr>
      </p:pic>
      <p:sp>
        <p:nvSpPr>
          <p:cNvPr id="8" name="文本框 7"/>
          <p:cNvSpPr txBox="1"/>
          <p:nvPr/>
        </p:nvSpPr>
        <p:spPr>
          <a:xfrm>
            <a:off x="5443855" y="3521075"/>
            <a:ext cx="5094605" cy="645160"/>
          </a:xfrm>
          <a:prstGeom prst="rect">
            <a:avLst/>
          </a:prstGeom>
          <a:noFill/>
        </p:spPr>
        <p:txBody>
          <a:bodyPr wrap="square" rtlCol="0" anchor="t">
            <a:spAutoFit/>
          </a:bodyPr>
          <a:p>
            <a:pPr indent="457200"/>
            <a:r>
              <a:rPr lang="zh-CN" altLang="en-US"/>
              <a:t>将Tesseract的安装路径填入Tesseract_cmd的参数内。如</a:t>
            </a:r>
            <a:r>
              <a:rPr lang="zh-CN" altLang="en-US"/>
              <a:t>下图所示：</a:t>
            </a:r>
            <a:endParaRPr lang="zh-CN" altLang="en-US"/>
          </a:p>
        </p:txBody>
      </p:sp>
      <p:pic>
        <p:nvPicPr>
          <p:cNvPr id="1589637862" name="图片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5443855" y="4271010"/>
            <a:ext cx="5094605" cy="2360295"/>
          </a:xfrm>
          <a:prstGeom prst="rect">
            <a:avLst/>
          </a:prstGeom>
          <a:noFill/>
          <a:ln>
            <a:noFill/>
          </a:ln>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200000">
            <a:off x="10434320" y="2954655"/>
            <a:ext cx="949325" cy="949325"/>
          </a:xfrm>
          <a:prstGeom prst="rect">
            <a:avLst/>
          </a:prstGeom>
        </p:spPr>
      </p:pic>
      <p:sp>
        <p:nvSpPr>
          <p:cNvPr id="10"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添加安装</a:t>
            </a:r>
            <a:r>
              <a:rPr lang="zh-CN" altLang="en-US" sz="2800" spc="150">
                <a:solidFill>
                  <a:schemeClr val="tx1">
                    <a:lumMod val="65000"/>
                    <a:lumOff val="35000"/>
                  </a:schemeClr>
                </a:solidFill>
                <a:latin typeface="+mn-lt"/>
                <a:ea typeface="+mn-ea"/>
                <a:cs typeface="+mn-cs"/>
                <a:sym typeface="+mn-ea"/>
              </a:rPr>
              <a:t>路径</a:t>
            </a:r>
            <a:endParaRPr lang="zh-CN" altLang="en-US" sz="2800" spc="150">
              <a:solidFill>
                <a:schemeClr val="tx1">
                  <a:lumMod val="65000"/>
                  <a:lumOff val="35000"/>
                </a:schemeClr>
              </a:solidFill>
              <a:latin typeface="+mn-lt"/>
              <a:ea typeface="+mn-ea"/>
              <a:cs typeface="+mn-cs"/>
              <a:sym typeface="+mn-ea"/>
            </a:endParaRPr>
          </a:p>
        </p:txBody>
      </p:sp>
      <p:cxnSp>
        <p:nvCxnSpPr>
          <p:cNvPr id="12" name="直接连接符 11"/>
          <p:cNvCxnSpPr/>
          <p:nvPr/>
        </p:nvCxnSpPr>
        <p:spPr>
          <a:xfrm flipV="1">
            <a:off x="699135" y="1292860"/>
            <a:ext cx="2351405" cy="2095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335280" y="1539875"/>
            <a:ext cx="5831205" cy="922020"/>
          </a:xfrm>
          <a:prstGeom prst="rect">
            <a:avLst/>
          </a:prstGeom>
          <a:noFill/>
        </p:spPr>
        <p:txBody>
          <a:bodyPr wrap="square" rtlCol="0" anchor="t">
            <a:spAutoFit/>
          </a:bodyPr>
          <a:p>
            <a:r>
              <a:rPr lang="zh-CN" altLang="en-US"/>
              <a:t>访问http://www.techlabplt.com:8081/user/login，如下图所示，右击图片校验码，选择“图片另存为...”，把图片保存到D盘Picture文件夹，文件名为p1.jpg。</a:t>
            </a:r>
            <a:endParaRPr lang="zh-CN" altLang="en-US"/>
          </a:p>
        </p:txBody>
      </p:sp>
      <p:pic>
        <p:nvPicPr>
          <p:cNvPr id="1383051799" name="图片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08330" y="2596515"/>
            <a:ext cx="4773930" cy="3999865"/>
          </a:xfrm>
          <a:prstGeom prst="rect">
            <a:avLst/>
          </a:prstGeom>
          <a:noFill/>
          <a:ln>
            <a:noFill/>
          </a:ln>
        </p:spPr>
      </p:pic>
      <p:sp>
        <p:nvSpPr>
          <p:cNvPr id="3" name="文本框 2"/>
          <p:cNvSpPr txBox="1"/>
          <p:nvPr/>
        </p:nvSpPr>
        <p:spPr>
          <a:xfrm>
            <a:off x="6359525" y="3080385"/>
            <a:ext cx="2850515" cy="368300"/>
          </a:xfrm>
          <a:prstGeom prst="rect">
            <a:avLst/>
          </a:prstGeom>
          <a:noFill/>
        </p:spPr>
        <p:txBody>
          <a:bodyPr wrap="square" rtlCol="0" anchor="t">
            <a:spAutoFit/>
          </a:bodyPr>
          <a:p>
            <a:r>
              <a:rPr lang="zh-CN" altLang="en-US"/>
              <a:t>测试代码如下：</a:t>
            </a:r>
            <a:endParaRPr lang="zh-CN" altLang="en-US"/>
          </a:p>
        </p:txBody>
      </p:sp>
      <p:sp>
        <p:nvSpPr>
          <p:cNvPr id="4" name="文本框 3"/>
          <p:cNvSpPr txBox="1"/>
          <p:nvPr/>
        </p:nvSpPr>
        <p:spPr>
          <a:xfrm>
            <a:off x="6359525" y="3608070"/>
            <a:ext cx="5498465" cy="2306955"/>
          </a:xfrm>
          <a:prstGeom prst="rect">
            <a:avLst/>
          </a:prstGeom>
          <a:solidFill>
            <a:srgbClr val="D9D9D9"/>
          </a:solidFill>
        </p:spPr>
        <p:txBody>
          <a:bodyPr wrap="square" rtlCol="0" anchor="t">
            <a:spAutoFit/>
          </a:bodyPr>
          <a:p>
            <a:r>
              <a:rPr lang="zh-CN" altLang="en-US"/>
              <a:t>from PIL import Image</a:t>
            </a:r>
            <a:endParaRPr lang="zh-CN" altLang="en-US"/>
          </a:p>
          <a:p>
            <a:r>
              <a:rPr lang="zh-CN" altLang="en-US"/>
              <a:t>import pytesseract</a:t>
            </a:r>
            <a:endParaRPr lang="zh-CN" altLang="en-US"/>
          </a:p>
          <a:p>
            <a:r>
              <a:rPr lang="zh-CN" altLang="en-US"/>
              <a:t> </a:t>
            </a:r>
            <a:endParaRPr lang="zh-CN" altLang="en-US"/>
          </a:p>
          <a:p>
            <a:r>
              <a:rPr lang="zh-CN" altLang="en-US"/>
              <a:t>if __name__ == '__main__':</a:t>
            </a:r>
            <a:endParaRPr lang="zh-CN" altLang="en-US"/>
          </a:p>
          <a:p>
            <a:r>
              <a:rPr lang="zh-CN" altLang="en-US"/>
              <a:t>    img = Image.open("D:\\picture\\p1.jpg")</a:t>
            </a:r>
            <a:endParaRPr lang="zh-CN" altLang="en-US"/>
          </a:p>
          <a:p>
            <a:r>
              <a:rPr lang="zh-CN" altLang="en-US"/>
              <a:t>    identifyCode = pytesseract.image_to_string((img), lang='eng')</a:t>
            </a:r>
            <a:endParaRPr lang="zh-CN" altLang="en-US"/>
          </a:p>
          <a:p>
            <a:r>
              <a:rPr lang="zh-CN" altLang="en-US"/>
              <a:t>    print(identifyCode)</a:t>
            </a:r>
            <a:endParaRPr lang="zh-CN" altLang="en-US"/>
          </a:p>
        </p:txBody>
      </p:sp>
      <p:sp>
        <p:nvSpPr>
          <p:cNvPr id="8"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测试</a:t>
            </a:r>
            <a:r>
              <a:rPr lang="zh-CN" altLang="en-US" sz="2800" spc="150">
                <a:solidFill>
                  <a:schemeClr val="tx1">
                    <a:lumMod val="65000"/>
                    <a:lumOff val="35000"/>
                  </a:schemeClr>
                </a:solidFill>
                <a:latin typeface="+mn-lt"/>
                <a:ea typeface="+mn-ea"/>
                <a:cs typeface="+mn-cs"/>
                <a:sym typeface="+mn-ea"/>
              </a:rPr>
              <a:t>代码</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flipV="1">
            <a:off x="699135" y="1310640"/>
            <a:ext cx="1624965"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1179031852" name="图片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08330" y="1840865"/>
            <a:ext cx="5888355" cy="2225040"/>
          </a:xfrm>
          <a:prstGeom prst="rect">
            <a:avLst/>
          </a:prstGeom>
          <a:noFill/>
          <a:ln>
            <a:noFill/>
          </a:ln>
        </p:spPr>
      </p:pic>
      <p:sp>
        <p:nvSpPr>
          <p:cNvPr id="3" name="文本框 2"/>
          <p:cNvSpPr txBox="1"/>
          <p:nvPr/>
        </p:nvSpPr>
        <p:spPr>
          <a:xfrm>
            <a:off x="6777355" y="2548890"/>
            <a:ext cx="4526280" cy="645160"/>
          </a:xfrm>
          <a:prstGeom prst="rect">
            <a:avLst/>
          </a:prstGeom>
          <a:noFill/>
        </p:spPr>
        <p:txBody>
          <a:bodyPr wrap="square" rtlCol="0" anchor="t">
            <a:spAutoFit/>
          </a:bodyPr>
          <a:p>
            <a:r>
              <a:rPr lang="zh-CN" altLang="en-US"/>
              <a:t>通过分析发现，干扰线的像素RBG三种颜色都在100以上，如下图所示：</a:t>
            </a:r>
            <a:endParaRPr lang="zh-CN" altLang="en-US"/>
          </a:p>
        </p:txBody>
      </p:sp>
      <p:pic>
        <p:nvPicPr>
          <p:cNvPr id="566288435"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777355" y="3194050"/>
            <a:ext cx="5276850" cy="2806700"/>
          </a:xfrm>
          <a:prstGeom prst="rect">
            <a:avLst/>
          </a:prstGeom>
          <a:noFill/>
          <a:ln>
            <a:noFill/>
          </a:ln>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680000">
            <a:off x="6388735" y="1664335"/>
            <a:ext cx="949325" cy="949325"/>
          </a:xfrm>
          <a:prstGeom prst="rect">
            <a:avLst/>
          </a:prstGeom>
        </p:spPr>
      </p:pic>
      <p:sp>
        <p:nvSpPr>
          <p:cNvPr id="8"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识别结果</a:t>
            </a:r>
            <a:r>
              <a:rPr lang="zh-CN" altLang="en-US" sz="2800" spc="150">
                <a:solidFill>
                  <a:schemeClr val="tx1">
                    <a:lumMod val="65000"/>
                    <a:lumOff val="35000"/>
                  </a:schemeClr>
                </a:solidFill>
                <a:latin typeface="+mn-lt"/>
                <a:ea typeface="+mn-ea"/>
                <a:cs typeface="+mn-cs"/>
                <a:sym typeface="+mn-ea"/>
              </a:rPr>
              <a:t>错误</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13815"/>
            <a:ext cx="223266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08330" y="1628775"/>
            <a:ext cx="5614670" cy="4799965"/>
          </a:xfrm>
          <a:prstGeom prst="rect">
            <a:avLst/>
          </a:prstGeom>
          <a:solidFill>
            <a:srgbClr val="D9D9D9"/>
          </a:solidFill>
        </p:spPr>
        <p:txBody>
          <a:bodyPr wrap="square" rtlCol="0" anchor="t">
            <a:spAutoFit/>
          </a:bodyPr>
          <a:p>
            <a:r>
              <a:rPr lang="zh-CN" altLang="en-US"/>
              <a:t>from PIL import Image</a:t>
            </a:r>
            <a:endParaRPr lang="zh-CN" altLang="en-US"/>
          </a:p>
          <a:p>
            <a:r>
              <a:rPr lang="zh-CN" altLang="en-US"/>
              <a:t>import pytesseract</a:t>
            </a:r>
            <a:endParaRPr lang="zh-CN" altLang="en-US"/>
          </a:p>
          <a:p>
            <a:r>
              <a:rPr lang="zh-CN" altLang="en-US"/>
              <a:t>def process_img(img: Image, dstImgPath: str):</a:t>
            </a:r>
            <a:endParaRPr lang="zh-CN" altLang="en-US"/>
          </a:p>
          <a:p>
            <a:r>
              <a:rPr lang="zh-CN" altLang="en-US"/>
              <a:t>    for i in range(img.size[0]):</a:t>
            </a:r>
            <a:endParaRPr lang="zh-CN" altLang="en-US"/>
          </a:p>
          <a:p>
            <a:r>
              <a:rPr lang="zh-CN" altLang="en-US"/>
              <a:t>        for j in range(img.size[1]):</a:t>
            </a:r>
            <a:endParaRPr lang="zh-CN" altLang="en-US"/>
          </a:p>
          <a:p>
            <a:r>
              <a:rPr lang="zh-CN" altLang="en-US"/>
              <a:t>            r, g, b = img.getpixel((i, j))</a:t>
            </a:r>
            <a:endParaRPr lang="zh-CN" altLang="en-US"/>
          </a:p>
          <a:p>
            <a:r>
              <a:rPr lang="zh-CN" altLang="en-US"/>
              <a:t>            # 将干扰线像素值大于等于100的变为纯白色</a:t>
            </a:r>
            <a:endParaRPr lang="zh-CN" altLang="en-US"/>
          </a:p>
          <a:p>
            <a:r>
              <a:rPr lang="zh-CN" altLang="en-US"/>
              <a:t>            if r &gt;= 100 and g &gt;= 100 and b &gt;= 100:</a:t>
            </a:r>
            <a:endParaRPr lang="zh-CN" altLang="en-US"/>
          </a:p>
          <a:p>
            <a:r>
              <a:rPr lang="zh-CN" altLang="en-US"/>
              <a:t>                img.putpixel((i, j), (255, 255, 255))</a:t>
            </a:r>
            <a:endParaRPr lang="zh-CN" altLang="en-US"/>
          </a:p>
          <a:p>
            <a:r>
              <a:rPr lang="zh-CN" altLang="en-US"/>
              <a:t>        #img.save(f'img_new/{img}')</a:t>
            </a:r>
            <a:endParaRPr lang="zh-CN" altLang="en-US"/>
          </a:p>
          <a:p>
            <a:r>
              <a:rPr lang="zh-CN" altLang="en-US"/>
              <a:t>    #img.show(img)</a:t>
            </a:r>
            <a:endParaRPr lang="zh-CN" altLang="en-US"/>
          </a:p>
          <a:p>
            <a:r>
              <a:rPr lang="zh-CN" altLang="en-US"/>
              <a:t>    img.save(dstImgPath)</a:t>
            </a:r>
            <a:endParaRPr lang="zh-CN" altLang="en-US"/>
          </a:p>
          <a:p>
            <a:r>
              <a:rPr lang="zh-CN" altLang="en-US"/>
              <a:t> </a:t>
            </a:r>
            <a:endParaRPr lang="zh-CN" altLang="en-US"/>
          </a:p>
          <a:p>
            <a:r>
              <a:rPr lang="zh-CN" altLang="en-US"/>
              <a:t>if __name__ == '__main__':</a:t>
            </a:r>
            <a:endParaRPr lang="zh-CN" altLang="en-US"/>
          </a:p>
          <a:p>
            <a:r>
              <a:rPr lang="zh-CN" altLang="en-US"/>
              <a:t>    dstImgPath= "D:\\picture\\p2.jpg"</a:t>
            </a:r>
            <a:endParaRPr lang="zh-CN" altLang="en-US"/>
          </a:p>
          <a:p>
            <a:r>
              <a:rPr lang="zh-CN" altLang="en-US"/>
              <a:t>    img = Image.open("D:\\picture\\p1.jpg")</a:t>
            </a:r>
            <a:endParaRPr lang="zh-CN" altLang="en-US"/>
          </a:p>
          <a:p>
            <a:r>
              <a:rPr lang="zh-CN" altLang="en-US"/>
              <a:t>    identifyCode = pytesseract.image_to_string((img),</a:t>
            </a:r>
            <a:endParaRPr lang="zh-CN" altLang="en-US"/>
          </a:p>
        </p:txBody>
      </p:sp>
      <p:sp>
        <p:nvSpPr>
          <p:cNvPr id="4" name="文本框 3"/>
          <p:cNvSpPr txBox="1"/>
          <p:nvPr/>
        </p:nvSpPr>
        <p:spPr>
          <a:xfrm>
            <a:off x="6394450" y="3964305"/>
            <a:ext cx="5614670" cy="2030095"/>
          </a:xfrm>
          <a:prstGeom prst="rect">
            <a:avLst/>
          </a:prstGeom>
          <a:solidFill>
            <a:srgbClr val="D9D9D9"/>
          </a:solidFill>
        </p:spPr>
        <p:txBody>
          <a:bodyPr wrap="square" rtlCol="0" anchor="t">
            <a:spAutoFit/>
          </a:bodyPr>
          <a:p>
            <a:r>
              <a:rPr lang="zh-CN" altLang="en-US">
                <a:sym typeface="+mn-ea"/>
              </a:rPr>
              <a:t>lang='eng')</a:t>
            </a:r>
            <a:endParaRPr lang="zh-CN" altLang="en-US"/>
          </a:p>
          <a:p>
            <a:r>
              <a:rPr lang="zh-CN" altLang="en-US">
                <a:sym typeface="+mn-ea"/>
              </a:rPr>
              <a:t>    print("验证码：" + identifyCode)</a:t>
            </a:r>
            <a:endParaRPr lang="zh-CN" altLang="en-US"/>
          </a:p>
          <a:p>
            <a:r>
              <a:rPr lang="zh-CN" altLang="en-US">
                <a:sym typeface="+mn-ea"/>
              </a:rPr>
              <a:t>    process_img(img, dstImgPath)</a:t>
            </a:r>
            <a:endParaRPr lang="zh-CN" altLang="en-US"/>
          </a:p>
          <a:p>
            <a:r>
              <a:rPr lang="zh-CN" altLang="en-US">
                <a:sym typeface="+mn-ea"/>
              </a:rPr>
              <a:t>    img = Image.open(dstImgPath)</a:t>
            </a:r>
            <a:endParaRPr lang="zh-CN" altLang="en-US"/>
          </a:p>
          <a:p>
            <a:r>
              <a:rPr lang="zh-CN" altLang="en-US">
                <a:sym typeface="+mn-ea"/>
              </a:rPr>
              <a:t>    identifyCode = pytesseract.image_to_string((img), lang='eng')</a:t>
            </a:r>
            <a:endParaRPr lang="zh-CN" altLang="en-US"/>
          </a:p>
          <a:p>
            <a:r>
              <a:rPr lang="zh-CN" altLang="en-US">
                <a:sym typeface="+mn-ea"/>
              </a:rPr>
              <a:t>    print("处理后的验证码：" + identifyCode)</a:t>
            </a:r>
            <a:endParaRPr lang="zh-CN" altLang="en-US">
              <a:sym typeface="+mn-ea"/>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680000">
            <a:off x="6264910" y="3153410"/>
            <a:ext cx="800100" cy="800100"/>
          </a:xfrm>
          <a:prstGeom prst="rect">
            <a:avLst/>
          </a:prstGeom>
        </p:spPr>
      </p:pic>
      <p:sp>
        <p:nvSpPr>
          <p:cNvPr id="9"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改进后代码</a:t>
            </a:r>
            <a:r>
              <a:rPr lang="zh-CN" altLang="en-US" sz="2800" spc="150">
                <a:solidFill>
                  <a:schemeClr val="tx1">
                    <a:lumMod val="65000"/>
                    <a:lumOff val="35000"/>
                  </a:schemeClr>
                </a:solidFill>
                <a:latin typeface="+mn-lt"/>
                <a:ea typeface="+mn-ea"/>
                <a:cs typeface="+mn-cs"/>
                <a:sym typeface="+mn-ea"/>
              </a:rPr>
              <a:t>如下</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259334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22730"/>
            <a:ext cx="11249660" cy="645160"/>
          </a:xfrm>
          <a:prstGeom prst="rect">
            <a:avLst/>
          </a:prstGeom>
          <a:noFill/>
        </p:spPr>
        <p:txBody>
          <a:bodyPr wrap="square" rtlCol="0" anchor="t">
            <a:spAutoFit/>
          </a:bodyPr>
          <a:p>
            <a:pPr indent="457200"/>
            <a:r>
              <a:rPr lang="zh-CN" altLang="en-US"/>
              <a:t>执行程序后，将得到如下图所示的结果，可以看到图片上的干扰线基本去除，通过Pytesseract解析出来的验证码与结果基本一致。如</a:t>
            </a:r>
            <a:r>
              <a:rPr lang="zh-CN" altLang="en-US"/>
              <a:t>下图所示：</a:t>
            </a:r>
            <a:endParaRPr lang="zh-CN" altLang="en-US"/>
          </a:p>
        </p:txBody>
      </p:sp>
      <p:pic>
        <p:nvPicPr>
          <p:cNvPr id="1545713205"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398395" y="2446655"/>
            <a:ext cx="7669530" cy="3054985"/>
          </a:xfrm>
          <a:prstGeom prst="rect">
            <a:avLst/>
          </a:prstGeom>
          <a:noFill/>
          <a:ln>
            <a:noFill/>
          </a:ln>
        </p:spPr>
      </p:pic>
      <p:sp>
        <p:nvSpPr>
          <p:cNvPr id="8"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改进后结果</a:t>
            </a:r>
            <a:r>
              <a:rPr lang="zh-CN" altLang="en-US" sz="2800" spc="150">
                <a:solidFill>
                  <a:schemeClr val="tx1">
                    <a:lumMod val="65000"/>
                    <a:lumOff val="35000"/>
                  </a:schemeClr>
                </a:solidFill>
                <a:latin typeface="+mn-lt"/>
                <a:ea typeface="+mn-ea"/>
                <a:cs typeface="+mn-cs"/>
                <a:sym typeface="+mn-ea"/>
              </a:rPr>
              <a:t>如下</a:t>
            </a:r>
            <a:endParaRPr lang="zh-CN" altLang="en-US"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13815"/>
            <a:ext cx="254508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07740" y="2761615"/>
            <a:ext cx="6709410" cy="1568450"/>
          </a:xfrm>
          <a:prstGeom prst="rect">
            <a:avLst/>
          </a:prstGeom>
          <a:noFill/>
        </p:spPr>
        <p:txBody>
          <a:bodyPr wrap="square" rtlCol="0">
            <a:spAutoFit/>
          </a:bodyPr>
          <a:p>
            <a:r>
              <a:rPr lang="zh-CN" altLang="en-US" sz="4800" b="1"/>
              <a:t>任务</a:t>
            </a:r>
            <a:r>
              <a:rPr lang="en-US" altLang="zh-CN" sz="4800" b="1"/>
              <a:t>5.1.2    </a:t>
            </a:r>
            <a:endParaRPr lang="en-US" altLang="zh-CN" sz="4800" b="1"/>
          </a:p>
          <a:p>
            <a:r>
              <a:rPr lang="zh-CN" altLang="en-US" sz="4800" b="1"/>
              <a:t>手机验证码的处理</a:t>
            </a:r>
            <a:r>
              <a:rPr lang="zh-CN" altLang="en-US" sz="4800" b="1"/>
              <a:t>技术</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3" name="C9F754DE-2CAD-44b6-B708-469DEB6407EB-1" descr="wpp"/>
          <p:cNvPicPr>
            <a:picLocks noChangeAspect="1"/>
          </p:cNvPicPr>
          <p:nvPr/>
        </p:nvPicPr>
        <p:blipFill>
          <a:blip r:embed="rId2"/>
          <a:stretch>
            <a:fillRect/>
          </a:stretch>
        </p:blipFill>
        <p:spPr>
          <a:xfrm>
            <a:off x="599440" y="1676400"/>
            <a:ext cx="6692265" cy="2046605"/>
          </a:xfrm>
          <a:prstGeom prst="rect">
            <a:avLst/>
          </a:prstGeom>
        </p:spPr>
      </p:pic>
      <p:sp>
        <p:nvSpPr>
          <p:cNvPr id="4" name="文本框 3"/>
          <p:cNvSpPr txBox="1"/>
          <p:nvPr/>
        </p:nvSpPr>
        <p:spPr>
          <a:xfrm>
            <a:off x="525780" y="3888740"/>
            <a:ext cx="10878820" cy="645160"/>
          </a:xfrm>
          <a:prstGeom prst="rect">
            <a:avLst/>
          </a:prstGeom>
          <a:noFill/>
        </p:spPr>
        <p:txBody>
          <a:bodyPr wrap="square" rtlCol="0" anchor="t">
            <a:spAutoFit/>
          </a:bodyPr>
          <a:p>
            <a:pPr indent="457200"/>
            <a:r>
              <a:rPr lang="zh-CN" altLang="en-US"/>
              <a:t>QPython是一个在Android设备上运行Python的脚本引擎。它可以让你的Android设备运行Python脚本和项目。它包含Python解释器、控制台、编辑器和适用于Android的SL4A库。</a:t>
            </a:r>
            <a:endParaRPr lang="zh-CN" altLang="en-US"/>
          </a:p>
        </p:txBody>
      </p:sp>
      <p:sp>
        <p:nvSpPr>
          <p:cNvPr id="9" name="文本框 8"/>
          <p:cNvSpPr txBox="1"/>
          <p:nvPr/>
        </p:nvSpPr>
        <p:spPr>
          <a:xfrm>
            <a:off x="599440" y="4783455"/>
            <a:ext cx="6182360" cy="1847850"/>
          </a:xfrm>
          <a:prstGeom prst="rect">
            <a:avLst/>
          </a:prstGeom>
          <a:noFill/>
        </p:spPr>
        <p:txBody>
          <a:bodyPr wrap="square" rtlCol="0" anchor="t">
            <a:noAutofit/>
          </a:bodyPr>
          <a:p>
            <a:r>
              <a:rPr lang="zh-CN" altLang="en-US"/>
              <a:t>以下是QPython主要功能：</a:t>
            </a:r>
            <a:endParaRPr lang="zh-CN" altLang="en-US"/>
          </a:p>
          <a:p>
            <a:pPr marL="742950" lvl="1" indent="-285750">
              <a:buFont typeface="Arial" panose="020B0604020202020204" pitchFamily="34" charset="0"/>
              <a:buChar char="•"/>
            </a:pPr>
            <a:r>
              <a:rPr lang="zh-CN" altLang="en-US"/>
              <a:t>内含QEdit编辑器可以轻松创建或编写Python脚本;</a:t>
            </a:r>
            <a:endParaRPr lang="zh-CN" altLang="en-US"/>
          </a:p>
          <a:p>
            <a:pPr marL="742950" lvl="1" indent="-285750">
              <a:buFont typeface="Arial" panose="020B0604020202020204" pitchFamily="34" charset="0"/>
              <a:buChar char="•"/>
            </a:pPr>
            <a:r>
              <a:rPr lang="zh-CN" altLang="en-US"/>
              <a:t>运行Python 脚本 / 项目；</a:t>
            </a:r>
            <a:endParaRPr lang="zh-CN" altLang="en-US"/>
          </a:p>
          <a:p>
            <a:pPr marL="742950" lvl="1" indent="-285750">
              <a:buFont typeface="Arial" panose="020B0604020202020204" pitchFamily="34" charset="0"/>
              <a:buChar char="•"/>
            </a:pPr>
            <a:r>
              <a:rPr lang="zh-CN" altLang="en-US"/>
              <a:t>通过QRCode下载和运行 Python 代码；</a:t>
            </a:r>
            <a:endParaRPr lang="zh-CN" altLang="en-US"/>
          </a:p>
          <a:p>
            <a:pPr marL="742950" lvl="1" indent="-285750">
              <a:buFont typeface="Arial" panose="020B0604020202020204" pitchFamily="34" charset="0"/>
              <a:buChar char="•"/>
            </a:pPr>
            <a:r>
              <a:rPr lang="zh-CN" altLang="en-US"/>
              <a:t>包含多种有用的 Python 库。</a:t>
            </a:r>
            <a:endParaRPr lang="zh-CN" altLang="en-US"/>
          </a:p>
          <a:p>
            <a:pPr marL="742950" lvl="1" indent="-285750">
              <a:buFont typeface="Arial" panose="020B0604020202020204" pitchFamily="34" charset="0"/>
              <a:buChar char="•"/>
            </a:pPr>
            <a:r>
              <a:rPr lang="zh-CN" altLang="en-US"/>
              <a:t>支持Multi-Libraries插件、支持SL4A编程。</a:t>
            </a:r>
            <a:endParaRPr lang="zh-CN" altLang="en-US"/>
          </a:p>
        </p:txBody>
      </p:sp>
      <p:sp>
        <p:nvSpPr>
          <p:cNvPr id="8"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QPython</a:t>
            </a:r>
            <a:endParaRPr lang="en-US" altLang="zh-CN" sz="2800" spc="150">
              <a:solidFill>
                <a:schemeClr val="tx1">
                  <a:lumMod val="65000"/>
                  <a:lumOff val="35000"/>
                </a:schemeClr>
              </a:solidFill>
              <a:latin typeface="+mn-lt"/>
              <a:ea typeface="+mn-ea"/>
              <a:cs typeface="+mn-cs"/>
              <a:sym typeface="+mn-ea"/>
            </a:endParaRPr>
          </a:p>
        </p:txBody>
      </p:sp>
      <p:cxnSp>
        <p:nvCxnSpPr>
          <p:cNvPr id="2" name="直接连接符 1"/>
          <p:cNvCxnSpPr/>
          <p:nvPr/>
        </p:nvCxnSpPr>
        <p:spPr>
          <a:xfrm flipV="1">
            <a:off x="699135" y="1310640"/>
            <a:ext cx="1624965" cy="317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642110"/>
            <a:ext cx="7932420" cy="368300"/>
          </a:xfrm>
          <a:prstGeom prst="rect">
            <a:avLst/>
          </a:prstGeom>
          <a:noFill/>
        </p:spPr>
        <p:txBody>
          <a:bodyPr wrap="square" rtlCol="0" anchor="t">
            <a:spAutoFit/>
          </a:bodyPr>
          <a:p>
            <a:r>
              <a:rPr lang="zh-CN" altLang="en-US"/>
              <a:t>QPython OP版本安装，可以通过应用市场，也可以通过官网直接下载安装。</a:t>
            </a:r>
            <a:endParaRPr lang="zh-CN" altLang="en-US"/>
          </a:p>
        </p:txBody>
      </p:sp>
      <p:pic>
        <p:nvPicPr>
          <p:cNvPr id="997007010" name="图片 3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599440" y="2202180"/>
            <a:ext cx="3695700" cy="3810000"/>
          </a:xfrm>
          <a:prstGeom prst="rect">
            <a:avLst/>
          </a:prstGeom>
          <a:noFill/>
          <a:ln>
            <a:noFill/>
          </a:ln>
        </p:spPr>
      </p:pic>
      <p:pic>
        <p:nvPicPr>
          <p:cNvPr id="167554498" name="图片 3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5472430" y="2202180"/>
            <a:ext cx="1951990" cy="3945255"/>
          </a:xfrm>
          <a:prstGeom prst="rect">
            <a:avLst/>
          </a:prstGeom>
          <a:noFill/>
          <a:ln>
            <a:noFill/>
          </a:ln>
        </p:spPr>
      </p:pic>
      <p:pic>
        <p:nvPicPr>
          <p:cNvPr id="332990461" name="图片 3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8691245" y="2202180"/>
            <a:ext cx="1840865" cy="3975100"/>
          </a:xfrm>
          <a:prstGeom prst="rect">
            <a:avLst/>
          </a:prstGeom>
          <a:noFill/>
          <a:ln>
            <a:noFill/>
          </a:ln>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5140" y="3763010"/>
            <a:ext cx="925830" cy="82296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75880" y="3763010"/>
            <a:ext cx="925830" cy="822960"/>
          </a:xfrm>
          <a:prstGeom prst="rect">
            <a:avLst/>
          </a:prstGeom>
        </p:spPr>
      </p:pic>
      <p:sp>
        <p:nvSpPr>
          <p:cNvPr id="8" name="文本框 7"/>
          <p:cNvSpPr txBox="1"/>
          <p:nvPr/>
        </p:nvSpPr>
        <p:spPr>
          <a:xfrm>
            <a:off x="7230745" y="6320155"/>
            <a:ext cx="1955800" cy="368300"/>
          </a:xfrm>
          <a:prstGeom prst="rect">
            <a:avLst/>
          </a:prstGeom>
          <a:noFill/>
        </p:spPr>
        <p:txBody>
          <a:bodyPr wrap="square" rtlCol="0">
            <a:spAutoFit/>
          </a:bodyPr>
          <a:p>
            <a:r>
              <a:rPr lang="zh-CN" altLang="en-US"/>
              <a:t>设置文件</a:t>
            </a:r>
            <a:r>
              <a:rPr lang="zh-CN" altLang="en-US"/>
              <a:t>权限</a:t>
            </a:r>
            <a:endParaRPr lang="zh-CN" altLang="en-US"/>
          </a:p>
        </p:txBody>
      </p:sp>
      <p:sp>
        <p:nvSpPr>
          <p:cNvPr id="9" name="标题 3"/>
          <p:cNvSpPr>
            <a:spLocks noGrp="1"/>
          </p:cNvSpPr>
          <p:nvPr/>
        </p:nvSpPr>
        <p:spPr>
          <a:xfrm>
            <a:off x="608330" y="608330"/>
            <a:ext cx="409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QPython OP</a:t>
            </a:r>
            <a:r>
              <a:rPr lang="zh-CN" altLang="en-US" sz="2800" spc="150">
                <a:solidFill>
                  <a:schemeClr val="tx1">
                    <a:lumMod val="65000"/>
                    <a:lumOff val="35000"/>
                  </a:schemeClr>
                </a:solidFill>
                <a:latin typeface="+mn-lt"/>
                <a:ea typeface="+mn-ea"/>
                <a:cs typeface="+mn-cs"/>
                <a:sym typeface="+mn-ea"/>
              </a:rPr>
              <a:t>安装</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304609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546860"/>
            <a:ext cx="11473180" cy="368300"/>
          </a:xfrm>
          <a:prstGeom prst="rect">
            <a:avLst/>
          </a:prstGeom>
          <a:noFill/>
        </p:spPr>
        <p:txBody>
          <a:bodyPr wrap="square" rtlCol="0" anchor="t">
            <a:spAutoFit/>
          </a:bodyPr>
          <a:p>
            <a:pPr indent="0"/>
            <a:r>
              <a:rPr lang="zh-CN" altLang="en-US"/>
              <a:t>此时QPython已拥有访问手机文件的权限，可以通过‘编译器’输入Python代码并保存执行。如下图</a:t>
            </a:r>
            <a:r>
              <a:rPr lang="zh-CN" altLang="en-US"/>
              <a:t>所示：</a:t>
            </a:r>
            <a:endParaRPr lang="zh-CN" altLang="en-US"/>
          </a:p>
        </p:txBody>
      </p:sp>
      <p:pic>
        <p:nvPicPr>
          <p:cNvPr id="1091700230" name="图片 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531745" y="2011680"/>
            <a:ext cx="6345555" cy="1374140"/>
          </a:xfrm>
          <a:prstGeom prst="rect">
            <a:avLst/>
          </a:prstGeom>
          <a:noFill/>
          <a:ln>
            <a:noFill/>
          </a:ln>
        </p:spPr>
      </p:pic>
      <p:sp>
        <p:nvSpPr>
          <p:cNvPr id="4" name="文本框 3"/>
          <p:cNvSpPr txBox="1"/>
          <p:nvPr/>
        </p:nvSpPr>
        <p:spPr>
          <a:xfrm>
            <a:off x="599440" y="3415030"/>
            <a:ext cx="9187180" cy="368300"/>
          </a:xfrm>
          <a:prstGeom prst="rect">
            <a:avLst/>
          </a:prstGeom>
          <a:noFill/>
        </p:spPr>
        <p:txBody>
          <a:bodyPr wrap="square" rtlCol="0" anchor="t">
            <a:spAutoFit/>
          </a:bodyPr>
          <a:p>
            <a:pPr indent="0"/>
            <a:r>
              <a:rPr lang="zh-CN" altLang="en-US"/>
              <a:t>通过一个简单的输入输出对话框，测试QPython的安装是否成功,以下是实例代码：</a:t>
            </a:r>
            <a:endParaRPr lang="zh-CN" altLang="en-US"/>
          </a:p>
        </p:txBody>
      </p:sp>
      <p:sp>
        <p:nvSpPr>
          <p:cNvPr id="8" name="文本框 7"/>
          <p:cNvSpPr txBox="1"/>
          <p:nvPr/>
        </p:nvSpPr>
        <p:spPr>
          <a:xfrm>
            <a:off x="661670" y="3783330"/>
            <a:ext cx="6096000" cy="3074035"/>
          </a:xfrm>
          <a:prstGeom prst="rect">
            <a:avLst/>
          </a:prstGeom>
          <a:solidFill>
            <a:srgbClr val="D9D9D9"/>
          </a:solidFill>
        </p:spPr>
        <p:txBody>
          <a:bodyPr wrap="square" rtlCol="0" anchor="t">
            <a:noAutofit/>
          </a:bodyPr>
          <a:p>
            <a:r>
              <a:rPr lang="zh-CN" altLang="en-US"/>
              <a:t>from androidhelper import Android </a:t>
            </a:r>
            <a:endParaRPr lang="zh-CN" altLang="en-US"/>
          </a:p>
          <a:p>
            <a:r>
              <a:rPr lang="zh-CN" altLang="en-US"/>
              <a:t>ad = Android()</a:t>
            </a:r>
            <a:endParaRPr lang="zh-CN" altLang="en-US"/>
          </a:p>
          <a:p>
            <a:r>
              <a:rPr lang="zh-CN" altLang="en-US"/>
              <a:t>#输出一个对话框</a:t>
            </a:r>
            <a:endParaRPr lang="zh-CN" altLang="en-US"/>
          </a:p>
          <a:p>
            <a:r>
              <a:rPr lang="zh-CN" altLang="en-US"/>
              <a:t>respond = ad.dialogGetInput("Hi", "How are you ?")</a:t>
            </a:r>
            <a:endParaRPr lang="zh-CN" altLang="en-US"/>
          </a:p>
          <a:p>
            <a:r>
              <a:rPr lang="zh-CN" altLang="en-US"/>
              <a:t>returnName = respond.result</a:t>
            </a:r>
            <a:endParaRPr lang="zh-CN" altLang="en-US"/>
          </a:p>
          <a:p>
            <a:r>
              <a:rPr lang="zh-CN" altLang="en-US"/>
              <a:t>#终端输出客户端输入的内容</a:t>
            </a:r>
            <a:endParaRPr lang="zh-CN" altLang="en-US"/>
          </a:p>
          <a:p>
            <a:r>
              <a:rPr lang="zh-CN" altLang="en-US"/>
              <a:t>print returnName</a:t>
            </a:r>
            <a:endParaRPr lang="zh-CN" altLang="en-US"/>
          </a:p>
          <a:p>
            <a:r>
              <a:rPr lang="zh-CN" altLang="en-US"/>
              <a:t>#如果有输入，输出消息。</a:t>
            </a:r>
            <a:endParaRPr lang="zh-CN" altLang="en-US"/>
          </a:p>
          <a:p>
            <a:r>
              <a:rPr lang="zh-CN" altLang="en-US"/>
              <a:t>if returnName:</a:t>
            </a:r>
            <a:endParaRPr lang="zh-CN" altLang="en-US"/>
          </a:p>
          <a:p>
            <a:r>
              <a:rPr lang="zh-CN" altLang="en-US"/>
              <a:t>    message = 'Hi, %s!' % returnName</a:t>
            </a:r>
            <a:endParaRPr lang="zh-CN" altLang="en-US"/>
          </a:p>
          <a:p>
            <a:r>
              <a:rPr lang="zh-CN" altLang="en-US"/>
              <a:t>ad.makeToast(message)</a:t>
            </a:r>
            <a:endParaRPr lang="zh-CN" altLang="en-US"/>
          </a:p>
        </p:txBody>
      </p:sp>
      <p:sp>
        <p:nvSpPr>
          <p:cNvPr id="3" name="标题 3"/>
          <p:cNvSpPr>
            <a:spLocks noGrp="1"/>
          </p:cNvSpPr>
          <p:nvPr/>
        </p:nvSpPr>
        <p:spPr>
          <a:xfrm>
            <a:off x="608330" y="608330"/>
            <a:ext cx="457517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QP</a:t>
            </a:r>
            <a:r>
              <a:rPr lang="en-US" altLang="zh-CN" sz="2800" spc="150">
                <a:solidFill>
                  <a:schemeClr val="tx1">
                    <a:lumMod val="65000"/>
                    <a:lumOff val="35000"/>
                  </a:schemeClr>
                </a:solidFill>
                <a:latin typeface="+mn-lt"/>
                <a:ea typeface="+mn-ea"/>
                <a:cs typeface="+mn-cs"/>
                <a:sym typeface="+mn-ea"/>
              </a:rPr>
              <a:t>ython</a:t>
            </a:r>
            <a:endParaRPr lang="en-US" altLang="zh-CN" sz="2800" spc="150">
              <a:solidFill>
                <a:schemeClr val="tx1">
                  <a:lumMod val="65000"/>
                  <a:lumOff val="35000"/>
                </a:schemeClr>
              </a:solidFill>
              <a:latin typeface="+mn-lt"/>
              <a:ea typeface="+mn-ea"/>
              <a:cs typeface="+mn-cs"/>
              <a:sym typeface="+mn-ea"/>
            </a:endParaRPr>
          </a:p>
        </p:txBody>
      </p:sp>
      <p:cxnSp>
        <p:nvCxnSpPr>
          <p:cNvPr id="9" name="直接连接符 8"/>
          <p:cNvCxnSpPr/>
          <p:nvPr/>
        </p:nvCxnSpPr>
        <p:spPr>
          <a:xfrm>
            <a:off x="699135" y="1313815"/>
            <a:ext cx="155956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523365"/>
            <a:ext cx="11258550" cy="645160"/>
          </a:xfrm>
          <a:prstGeom prst="rect">
            <a:avLst/>
          </a:prstGeom>
          <a:noFill/>
        </p:spPr>
        <p:txBody>
          <a:bodyPr wrap="square" rtlCol="0" anchor="t">
            <a:spAutoFit/>
          </a:bodyPr>
          <a:p>
            <a:pPr indent="457200"/>
            <a:r>
              <a:rPr lang="zh-CN" altLang="en-US"/>
              <a:t>执行结果如下图所示,首先弹出一个输入对话框，输入“I’m fine”，点击‘Ok’，终端有输入字符的输出，并且界面有消息提示。</a:t>
            </a:r>
            <a:endParaRPr lang="zh-CN" altLang="en-US"/>
          </a:p>
        </p:txBody>
      </p:sp>
      <p:pic>
        <p:nvPicPr>
          <p:cNvPr id="155779276" name="图片 3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803525" y="2378075"/>
            <a:ext cx="2181860" cy="3788410"/>
          </a:xfrm>
          <a:prstGeom prst="rect">
            <a:avLst/>
          </a:prstGeom>
          <a:noFill/>
          <a:ln>
            <a:noFill/>
          </a:ln>
        </p:spPr>
      </p:pic>
      <p:pic>
        <p:nvPicPr>
          <p:cNvPr id="535463081" name="图片 3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646035" y="2374900"/>
            <a:ext cx="2197735" cy="3790315"/>
          </a:xfrm>
          <a:prstGeom prst="rect">
            <a:avLst/>
          </a:prstGeom>
          <a:noFill/>
          <a:ln>
            <a:noFill/>
          </a:ln>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8650" y="3729990"/>
            <a:ext cx="1214120" cy="1079500"/>
          </a:xfrm>
          <a:prstGeom prst="rect">
            <a:avLst/>
          </a:prstGeom>
        </p:spPr>
      </p:pic>
      <p:sp>
        <p:nvSpPr>
          <p:cNvPr id="9" name="标题 3"/>
          <p:cNvSpPr>
            <a:spLocks noGrp="1"/>
          </p:cNvSpPr>
          <p:nvPr/>
        </p:nvSpPr>
        <p:spPr>
          <a:xfrm>
            <a:off x="608330" y="608330"/>
            <a:ext cx="409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QPython</a:t>
            </a:r>
            <a:r>
              <a:rPr lang="zh-CN" altLang="en-US" sz="2800" spc="150">
                <a:solidFill>
                  <a:schemeClr val="tx1">
                    <a:lumMod val="65000"/>
                    <a:lumOff val="35000"/>
                  </a:schemeClr>
                </a:solidFill>
                <a:latin typeface="+mn-lt"/>
                <a:ea typeface="+mn-ea"/>
                <a:cs typeface="+mn-cs"/>
                <a:sym typeface="+mn-ea"/>
              </a:rPr>
              <a:t>执行</a:t>
            </a:r>
            <a:r>
              <a:rPr lang="zh-CN" altLang="en-US" sz="2800" spc="150">
                <a:solidFill>
                  <a:schemeClr val="tx1">
                    <a:lumMod val="65000"/>
                    <a:lumOff val="35000"/>
                  </a:schemeClr>
                </a:solidFill>
                <a:latin typeface="+mn-lt"/>
                <a:ea typeface="+mn-ea"/>
                <a:cs typeface="+mn-cs"/>
                <a:sym typeface="+mn-ea"/>
              </a:rPr>
              <a:t>结果</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304609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文本占位符 2"/>
          <p:cNvSpPr>
            <a:spLocks noGrp="1"/>
          </p:cNvSpPr>
          <p:nvPr/>
        </p:nvSpPr>
        <p:spPr>
          <a:xfrm>
            <a:off x="800735" y="1779270"/>
            <a:ext cx="4438015" cy="3813175"/>
          </a:xfrm>
          <a:prstGeom prst="rect">
            <a:avLst/>
          </a:prstGeo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60000"/>
              </a:lnSpc>
            </a:pPr>
            <a:r>
              <a:rPr lang="zh-CN" altLang="en-US" sz="1800" b="1" spc="0">
                <a:solidFill>
                  <a:schemeClr val="tx1"/>
                </a:solidFill>
                <a:latin typeface="+mn-lt"/>
                <a:ea typeface="+mn-ea"/>
              </a:rPr>
              <a:t>知识目标：</a:t>
            </a:r>
            <a:endParaRPr lang="zh-CN" altLang="en-US" sz="1800" b="1" spc="0">
              <a:solidFill>
                <a:schemeClr val="tx1"/>
              </a:solidFill>
              <a:latin typeface="+mn-lt"/>
              <a:ea typeface="+mn-ea"/>
            </a:endParaRPr>
          </a:p>
          <a:p>
            <a:pPr marL="285750" indent="-285750" algn="l">
              <a:lnSpc>
                <a:spcPct val="220000"/>
              </a:lnSpc>
              <a:buFont typeface="Arial" panose="020B0604020202020204" pitchFamily="34" charset="0"/>
              <a:buChar char="•"/>
            </a:pPr>
            <a:r>
              <a:rPr lang="zh-CN" altLang="en-US" b="1"/>
              <a:t></a:t>
            </a:r>
            <a:r>
              <a:rPr sz="1400" b="1"/>
              <a:t>说出Robots 君子协议的作用；</a:t>
            </a:r>
            <a:endParaRPr sz="1400" b="1"/>
          </a:p>
          <a:p>
            <a:pPr marL="285750" indent="-285750" algn="l">
              <a:lnSpc>
                <a:spcPct val="220000"/>
              </a:lnSpc>
              <a:buFont typeface="Arial" panose="020B0604020202020204" pitchFamily="34" charset="0"/>
              <a:buChar char="•"/>
            </a:pPr>
            <a:r>
              <a:rPr sz="1400" b="1"/>
              <a:t>概述验证码解析的几种方式；</a:t>
            </a:r>
            <a:endParaRPr sz="1400" b="1"/>
          </a:p>
          <a:p>
            <a:pPr marL="285750" indent="-285750" algn="l">
              <a:lnSpc>
                <a:spcPct val="220000"/>
              </a:lnSpc>
              <a:buFont typeface="Arial" panose="020B0604020202020204" pitchFamily="34" charset="0"/>
              <a:buChar char="•"/>
            </a:pPr>
            <a:r>
              <a:rPr sz="1400" b="1"/>
              <a:t>概述账号限制的原因与解决方法；</a:t>
            </a:r>
            <a:endParaRPr sz="1400" b="1"/>
          </a:p>
          <a:p>
            <a:pPr marL="285750" indent="-285750" algn="l">
              <a:lnSpc>
                <a:spcPct val="220000"/>
              </a:lnSpc>
              <a:buFont typeface="Arial" panose="020B0604020202020204" pitchFamily="34" charset="0"/>
              <a:buChar char="•"/>
            </a:pPr>
            <a:r>
              <a:rPr sz="1400" b="1"/>
              <a:t>概述IP限制的原因与解决方法；</a:t>
            </a:r>
            <a:endParaRPr sz="1400" b="1"/>
          </a:p>
          <a:p>
            <a:pPr marL="285750" indent="-285750" algn="l">
              <a:lnSpc>
                <a:spcPct val="220000"/>
              </a:lnSpc>
              <a:buFont typeface="Arial" panose="020B0604020202020204" pitchFamily="34" charset="0"/>
              <a:buChar char="•"/>
            </a:pPr>
            <a:r>
              <a:rPr sz="1400" b="1"/>
              <a:t>设计与撰写反爬限制的处理流程。</a:t>
            </a:r>
            <a:endParaRPr sz="1400" b="1"/>
          </a:p>
        </p:txBody>
      </p:sp>
      <p:sp>
        <p:nvSpPr>
          <p:cNvPr id="4" name="标题 3"/>
          <p:cNvSpPr>
            <a:spLocks noGrp="1"/>
          </p:cNvSpPr>
          <p:nvPr>
            <p:ph type="title"/>
          </p:nvPr>
        </p:nvSpPr>
        <p:spPr>
          <a:xfrm>
            <a:off x="699135" y="577215"/>
            <a:ext cx="3564890" cy="705485"/>
          </a:xfrm>
        </p:spPr>
        <p:txBody>
          <a:bodyPr/>
          <a:p>
            <a:r>
              <a:rPr lang="zh-CN" altLang="en-US"/>
              <a:t>反爬限制</a:t>
            </a:r>
            <a:r>
              <a:rPr lang="zh-CN" altLang="en-US"/>
              <a:t>技术</a:t>
            </a:r>
            <a:endParaRPr lang="zh-CN" altLang="en-US"/>
          </a:p>
        </p:txBody>
      </p:sp>
      <p:cxnSp>
        <p:nvCxnSpPr>
          <p:cNvPr id="6" name="直接连接符 5"/>
          <p:cNvCxnSpPr/>
          <p:nvPr/>
        </p:nvCxnSpPr>
        <p:spPr>
          <a:xfrm>
            <a:off x="800735" y="1313180"/>
            <a:ext cx="2849880" cy="10160"/>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101217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
        <p:nvSpPr>
          <p:cNvPr id="3" name="文本占位符 2"/>
          <p:cNvSpPr>
            <a:spLocks noGrp="1"/>
          </p:cNvSpPr>
          <p:nvPr/>
        </p:nvSpPr>
        <p:spPr>
          <a:xfrm>
            <a:off x="5772785" y="1786890"/>
            <a:ext cx="6115685" cy="4114800"/>
          </a:xfrm>
          <a:prstGeom prst="rect">
            <a:avLst/>
          </a:prstGeom>
        </p:spPr>
        <p:txBody>
          <a:bodyPr vert="horz" lIns="90000" tIns="46800" rIns="90000" bIns="46800" rtlCol="0">
            <a:normAutofit lnSpcReduction="10000"/>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60000"/>
              </a:lnSpc>
            </a:pPr>
            <a:r>
              <a:rPr lang="zh-CN" altLang="en-US" sz="1800" b="1" spc="0">
                <a:solidFill>
                  <a:schemeClr val="tx1"/>
                </a:solidFill>
                <a:latin typeface="+mn-lt"/>
                <a:ea typeface="+mn-ea"/>
              </a:rPr>
              <a:t>技能目标：</a:t>
            </a:r>
            <a:endParaRPr lang="zh-CN" altLang="en-US" sz="1800" b="1" spc="0">
              <a:solidFill>
                <a:schemeClr val="tx1"/>
              </a:solidFill>
              <a:latin typeface="+mn-lt"/>
              <a:ea typeface="+mn-ea"/>
            </a:endParaRPr>
          </a:p>
          <a:p>
            <a:pPr marL="285750" indent="-285750" algn="l">
              <a:lnSpc>
                <a:spcPct val="220000"/>
              </a:lnSpc>
              <a:buFont typeface="Arial" panose="020B0604020202020204" pitchFamily="34" charset="0"/>
              <a:buChar char="•"/>
            </a:pPr>
            <a:r>
              <a:rPr lang="zh-CN" altLang="en-US" b="1"/>
              <a:t></a:t>
            </a:r>
            <a:r>
              <a:rPr sz="1400" b="1"/>
              <a:t>能使用各类方法去解析验证码；</a:t>
            </a:r>
            <a:endParaRPr sz="1400" b="1"/>
          </a:p>
          <a:p>
            <a:pPr marL="285750" indent="-285750" algn="l">
              <a:lnSpc>
                <a:spcPct val="220000"/>
              </a:lnSpc>
              <a:buFont typeface="Arial" panose="020B0604020202020204" pitchFamily="34" charset="0"/>
              <a:buChar char="•"/>
            </a:pPr>
            <a:r>
              <a:rPr sz="1400" b="1"/>
              <a:t>能使用 OCR 技术来解决验证码问题；</a:t>
            </a:r>
            <a:endParaRPr sz="1400" b="1"/>
          </a:p>
          <a:p>
            <a:pPr marL="285750" indent="-285750" algn="l">
              <a:lnSpc>
                <a:spcPct val="220000"/>
              </a:lnSpc>
              <a:buFont typeface="Arial" panose="020B0604020202020204" pitchFamily="34" charset="0"/>
              <a:buChar char="•"/>
            </a:pPr>
            <a:r>
              <a:rPr sz="1400" b="1"/>
              <a:t>能使用 QPython工具获取手机验证码；</a:t>
            </a:r>
            <a:endParaRPr sz="1400" b="1"/>
          </a:p>
          <a:p>
            <a:pPr marL="285750" indent="-285750" algn="l">
              <a:lnSpc>
                <a:spcPct val="220000"/>
              </a:lnSpc>
              <a:buFont typeface="Arial" panose="020B0604020202020204" pitchFamily="34" charset="0"/>
              <a:buChar char="•"/>
            </a:pPr>
            <a:r>
              <a:rPr sz="1400" b="1"/>
              <a:t>能使用代理 IP 的方法解决 IP 限制；</a:t>
            </a:r>
            <a:endParaRPr sz="1400" b="1"/>
          </a:p>
          <a:p>
            <a:pPr marL="285750" indent="-285750" algn="l">
              <a:lnSpc>
                <a:spcPct val="220000"/>
              </a:lnSpc>
              <a:buFont typeface="Arial" panose="020B0604020202020204" pitchFamily="34" charset="0"/>
              <a:buChar char="•"/>
            </a:pPr>
            <a:r>
              <a:rPr sz="1400" b="1"/>
              <a:t>能设计代理 IP 池及使用代理 IP 池来解决网站并发爬取问题；</a:t>
            </a:r>
            <a:endParaRPr sz="1400" b="1"/>
          </a:p>
          <a:p>
            <a:pPr marL="285750" indent="-285750" algn="l">
              <a:lnSpc>
                <a:spcPct val="220000"/>
              </a:lnSpc>
              <a:buFont typeface="Arial" panose="020B0604020202020204" pitchFamily="34" charset="0"/>
              <a:buChar char="•"/>
            </a:pPr>
            <a:r>
              <a:rPr sz="1400" b="1"/>
              <a:t>能灵活运用技术手段来分析网站的反爬技术及应对方案。</a:t>
            </a:r>
            <a:endParaRPr sz="1400" b="1"/>
          </a:p>
          <a:p>
            <a:pPr marL="285750" indent="-285750" algn="l">
              <a:lnSpc>
                <a:spcPct val="220000"/>
              </a:lnSpc>
              <a:buFont typeface="Arial" panose="020B0604020202020204" pitchFamily="34" charset="0"/>
              <a:buChar char="•"/>
            </a:pPr>
            <a:endParaRPr sz="1400" b="1"/>
          </a:p>
        </p:txBody>
      </p:sp>
    </p:spTree>
    <p:custDataLst>
      <p:tags r:id="rId2"/>
    </p:custDataLst>
  </p:cSld>
  <p:clrMapOvr>
    <a:masterClrMapping/>
  </p:clrMapOvr>
  <p:timing>
    <p:tnLst>
      <p:par>
        <p:cTn id="1" dur="indefinite" restart="never" nodeType="tmRoot"/>
      </p:par>
    </p:tnLst>
    <p:bldLst>
      <p:bldP spid="5" grpId="0"/>
      <p:bldP spid="5"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548765"/>
            <a:ext cx="11258550" cy="645160"/>
          </a:xfrm>
          <a:prstGeom prst="rect">
            <a:avLst/>
          </a:prstGeom>
          <a:noFill/>
        </p:spPr>
        <p:txBody>
          <a:bodyPr wrap="square" rtlCol="0" anchor="t">
            <a:spAutoFit/>
          </a:bodyPr>
          <a:p>
            <a:pPr indent="457200"/>
            <a:r>
              <a:rPr lang="zh-CN" altLang="en-US"/>
              <a:t>接下来，需要设置QPython的短信读取权限。选择‘更多’、选择‘权限&amp;存储’并勾选‘读取短信’与‘通知类短信’后，QPython才有权限去读取手机内的短信内容。如</a:t>
            </a:r>
            <a:r>
              <a:rPr lang="zh-CN" altLang="en-US"/>
              <a:t>下图所示：</a:t>
            </a:r>
            <a:endParaRPr lang="zh-CN" altLang="en-US"/>
          </a:p>
        </p:txBody>
      </p:sp>
      <p:pic>
        <p:nvPicPr>
          <p:cNvPr id="182077482" name="图片 3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700530" y="2423160"/>
            <a:ext cx="1859280" cy="3884295"/>
          </a:xfrm>
          <a:prstGeom prst="rect">
            <a:avLst/>
          </a:prstGeom>
          <a:noFill/>
          <a:ln>
            <a:noFill/>
          </a:ln>
        </p:spPr>
      </p:pic>
      <p:pic>
        <p:nvPicPr>
          <p:cNvPr id="616825880" name="图片 3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909820" y="2432685"/>
            <a:ext cx="1967230" cy="3874770"/>
          </a:xfrm>
          <a:prstGeom prst="rect">
            <a:avLst/>
          </a:prstGeom>
          <a:noFill/>
          <a:ln>
            <a:noFill/>
          </a:ln>
        </p:spPr>
      </p:pic>
      <p:pic>
        <p:nvPicPr>
          <p:cNvPr id="9319540" name="图片 2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8350885" y="2428875"/>
            <a:ext cx="1848485" cy="3879850"/>
          </a:xfrm>
          <a:prstGeom prst="rect">
            <a:avLst/>
          </a:prstGeom>
          <a:noFill/>
          <a:ln>
            <a:noFill/>
          </a:ln>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9810" y="3788410"/>
            <a:ext cx="1185545" cy="105410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1195" y="3843020"/>
            <a:ext cx="1185545" cy="1054100"/>
          </a:xfrm>
          <a:prstGeom prst="rect">
            <a:avLst/>
          </a:prstGeom>
        </p:spPr>
      </p:pic>
      <p:sp>
        <p:nvSpPr>
          <p:cNvPr id="9" name="标题 3"/>
          <p:cNvSpPr>
            <a:spLocks noGrp="1"/>
          </p:cNvSpPr>
          <p:nvPr/>
        </p:nvSpPr>
        <p:spPr>
          <a:xfrm>
            <a:off x="608330" y="608330"/>
            <a:ext cx="409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en-US" altLang="zh-CN" sz="2800" spc="150">
                <a:solidFill>
                  <a:schemeClr val="tx1">
                    <a:lumMod val="65000"/>
                    <a:lumOff val="35000"/>
                  </a:schemeClr>
                </a:solidFill>
                <a:latin typeface="+mn-lt"/>
                <a:ea typeface="+mn-ea"/>
                <a:cs typeface="+mn-cs"/>
                <a:sym typeface="+mn-ea"/>
              </a:rPr>
              <a:t>QPython</a:t>
            </a:r>
            <a:r>
              <a:rPr lang="zh-CN" altLang="en-US" sz="2800" spc="150">
                <a:solidFill>
                  <a:schemeClr val="tx1">
                    <a:lumMod val="65000"/>
                    <a:lumOff val="35000"/>
                  </a:schemeClr>
                </a:solidFill>
                <a:latin typeface="+mn-lt"/>
                <a:ea typeface="+mn-ea"/>
                <a:cs typeface="+mn-cs"/>
                <a:sym typeface="+mn-ea"/>
              </a:rPr>
              <a:t>权限</a:t>
            </a:r>
            <a:r>
              <a:rPr lang="en-US" altLang="zh-CN" sz="2800" spc="150">
                <a:solidFill>
                  <a:schemeClr val="tx1">
                    <a:lumMod val="65000"/>
                    <a:lumOff val="35000"/>
                  </a:schemeClr>
                </a:solidFill>
                <a:latin typeface="+mn-lt"/>
                <a:ea typeface="+mn-ea"/>
                <a:cs typeface="+mn-cs"/>
                <a:sym typeface="+mn-ea"/>
              </a:rPr>
              <a:t>&amp;</a:t>
            </a:r>
            <a:r>
              <a:rPr lang="zh-CN" altLang="en-US" sz="2800" spc="150">
                <a:solidFill>
                  <a:schemeClr val="tx1">
                    <a:lumMod val="65000"/>
                    <a:lumOff val="35000"/>
                  </a:schemeClr>
                </a:solidFill>
                <a:latin typeface="+mn-lt"/>
                <a:ea typeface="+mn-ea"/>
                <a:cs typeface="+mn-cs"/>
                <a:sym typeface="+mn-ea"/>
              </a:rPr>
              <a:t>存储</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339217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584960"/>
            <a:ext cx="6673215" cy="368300"/>
          </a:xfrm>
          <a:prstGeom prst="rect">
            <a:avLst/>
          </a:prstGeom>
          <a:noFill/>
        </p:spPr>
        <p:txBody>
          <a:bodyPr wrap="square" rtlCol="0" anchor="t">
            <a:spAutoFit/>
          </a:bodyPr>
          <a:p>
            <a:r>
              <a:rPr lang="zh-CN" altLang="en-US"/>
              <a:t>以下代码的作用是查看手机内的短信数量与所对应的短信id列表：</a:t>
            </a:r>
            <a:endParaRPr lang="zh-CN" altLang="en-US"/>
          </a:p>
        </p:txBody>
      </p:sp>
      <p:sp>
        <p:nvSpPr>
          <p:cNvPr id="3" name="文本框 2"/>
          <p:cNvSpPr txBox="1"/>
          <p:nvPr/>
        </p:nvSpPr>
        <p:spPr>
          <a:xfrm>
            <a:off x="599440" y="2224405"/>
            <a:ext cx="6096000" cy="2584450"/>
          </a:xfrm>
          <a:prstGeom prst="rect">
            <a:avLst/>
          </a:prstGeom>
          <a:solidFill>
            <a:srgbClr val="D9D9D9"/>
          </a:solidFill>
        </p:spPr>
        <p:txBody>
          <a:bodyPr wrap="square" rtlCol="0" anchor="t">
            <a:spAutoFit/>
          </a:bodyPr>
          <a:p>
            <a:r>
              <a:rPr lang="zh-CN" altLang="en-US"/>
              <a:t>from androidhelper import Android</a:t>
            </a:r>
            <a:endParaRPr lang="zh-CN" altLang="en-US"/>
          </a:p>
          <a:p>
            <a:r>
              <a:rPr lang="zh-CN" altLang="en-US"/>
              <a:t>ad = Android()</a:t>
            </a:r>
            <a:endParaRPr lang="zh-CN" altLang="en-US"/>
          </a:p>
          <a:p>
            <a:r>
              <a:rPr lang="zh-CN" altLang="en-US"/>
              <a:t># 获取短信的数量；False表示读取所有的短信 True表示读取未读的短信</a:t>
            </a:r>
            <a:endParaRPr lang="zh-CN" altLang="en-US"/>
          </a:p>
          <a:p>
            <a:r>
              <a:rPr lang="zh-CN" altLang="en-US"/>
              <a:t>smsAccount = d.smsGetMessageCount(False) </a:t>
            </a:r>
            <a:endParaRPr lang="zh-CN" altLang="en-US"/>
          </a:p>
          <a:p>
            <a:r>
              <a:rPr lang="zh-CN" altLang="en-US"/>
              <a:t>print("短信的总数量为：", smsAccount)</a:t>
            </a:r>
            <a:endParaRPr lang="zh-CN" altLang="en-US"/>
          </a:p>
          <a:p>
            <a:r>
              <a:rPr lang="zh-CN" altLang="en-US"/>
              <a:t># 获取短信ID列表</a:t>
            </a:r>
            <a:endParaRPr lang="zh-CN" altLang="en-US"/>
          </a:p>
          <a:p>
            <a:r>
              <a:rPr lang="zh-CN" altLang="en-US"/>
              <a:t>ids = ad.smsGetMessageIds(False)</a:t>
            </a:r>
            <a:endParaRPr lang="zh-CN" altLang="en-US"/>
          </a:p>
          <a:p>
            <a:r>
              <a:rPr lang="zh-CN" altLang="en-US"/>
              <a:t>print("短信ids列表为：",ids)</a:t>
            </a:r>
            <a:endParaRPr lang="zh-CN" altLang="en-US"/>
          </a:p>
        </p:txBody>
      </p:sp>
      <p:sp>
        <p:nvSpPr>
          <p:cNvPr id="9" name="标题 3"/>
          <p:cNvSpPr>
            <a:spLocks noGrp="1"/>
          </p:cNvSpPr>
          <p:nvPr/>
        </p:nvSpPr>
        <p:spPr>
          <a:xfrm>
            <a:off x="608330" y="608330"/>
            <a:ext cx="409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查看对应的短信</a:t>
            </a:r>
            <a:r>
              <a:rPr lang="en-US" altLang="zh-CN" sz="2800" spc="150">
                <a:solidFill>
                  <a:schemeClr val="tx1">
                    <a:lumMod val="65000"/>
                    <a:lumOff val="35000"/>
                  </a:schemeClr>
                </a:solidFill>
                <a:latin typeface="+mn-lt"/>
                <a:ea typeface="+mn-ea"/>
                <a:cs typeface="+mn-cs"/>
                <a:sym typeface="+mn-ea"/>
              </a:rPr>
              <a:t>id</a:t>
            </a:r>
            <a:endParaRPr lang="en-US" altLang="zh-CN"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304609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517015"/>
            <a:ext cx="8809355" cy="368300"/>
          </a:xfrm>
          <a:prstGeom prst="rect">
            <a:avLst/>
          </a:prstGeom>
          <a:noFill/>
        </p:spPr>
        <p:txBody>
          <a:bodyPr wrap="square" rtlCol="0" anchor="t">
            <a:spAutoFit/>
          </a:bodyPr>
          <a:p>
            <a:r>
              <a:rPr lang="zh-CN" altLang="en-US"/>
              <a:t>程序与执行结果如下图所示，目前手机内的短信数量为28，并列出了与之所对应的id。</a:t>
            </a:r>
            <a:endParaRPr lang="zh-CN" altLang="en-US"/>
          </a:p>
        </p:txBody>
      </p:sp>
      <p:pic>
        <p:nvPicPr>
          <p:cNvPr id="1987792473" name="图片 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9135" y="2327275"/>
            <a:ext cx="3140710" cy="3551555"/>
          </a:xfrm>
          <a:prstGeom prst="rect">
            <a:avLst/>
          </a:prstGeom>
          <a:noFill/>
          <a:ln>
            <a:noFill/>
          </a:ln>
        </p:spPr>
      </p:pic>
      <p:pic>
        <p:nvPicPr>
          <p:cNvPr id="163179340" name="图片 2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937760" y="2327275"/>
            <a:ext cx="3507740" cy="3557905"/>
          </a:xfrm>
          <a:prstGeom prst="rect">
            <a:avLst/>
          </a:prstGeom>
          <a:noFill/>
          <a:ln>
            <a:noFill/>
          </a:ln>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2215" y="3460750"/>
            <a:ext cx="1185545" cy="1054100"/>
          </a:xfrm>
          <a:prstGeom prst="rect">
            <a:avLst/>
          </a:prstGeom>
        </p:spPr>
      </p:pic>
      <p:sp>
        <p:nvSpPr>
          <p:cNvPr id="3" name="文本框 2"/>
          <p:cNvSpPr txBox="1"/>
          <p:nvPr/>
        </p:nvSpPr>
        <p:spPr>
          <a:xfrm>
            <a:off x="8627110" y="2740660"/>
            <a:ext cx="3409315" cy="2861310"/>
          </a:xfrm>
          <a:prstGeom prst="rect">
            <a:avLst/>
          </a:prstGeom>
          <a:noFill/>
        </p:spPr>
        <p:txBody>
          <a:bodyPr wrap="square" rtlCol="0" anchor="t">
            <a:spAutoFit/>
          </a:bodyPr>
          <a:p>
            <a:r>
              <a:rPr lang="zh-CN" altLang="en-US"/>
              <a:t>短信内各个数据值与含义：</a:t>
            </a:r>
            <a:endParaRPr lang="zh-CN" altLang="en-US"/>
          </a:p>
          <a:p>
            <a:endParaRPr lang="zh-CN" altLang="en-US"/>
          </a:p>
          <a:p>
            <a:r>
              <a:rPr lang="zh-CN" altLang="en-US"/>
              <a:t>·  _id：每条短信有一个唯一id号； </a:t>
            </a:r>
            <a:endParaRPr lang="zh-CN" altLang="en-US"/>
          </a:p>
          <a:p>
            <a:r>
              <a:rPr lang="zh-CN" altLang="en-US"/>
              <a:t>·  address：对方号码；</a:t>
            </a:r>
            <a:endParaRPr lang="zh-CN" altLang="en-US"/>
          </a:p>
          <a:p>
            <a:r>
              <a:rPr lang="zh-CN" altLang="en-US"/>
              <a:t>·  date：短信的时间戳 ；</a:t>
            </a:r>
            <a:endParaRPr lang="zh-CN" altLang="en-US"/>
          </a:p>
          <a:p>
            <a:r>
              <a:rPr lang="zh-CN" altLang="en-US"/>
              <a:t>·  body：短信的具体内容； </a:t>
            </a:r>
            <a:endParaRPr lang="zh-CN" altLang="en-US"/>
          </a:p>
          <a:p>
            <a:r>
              <a:rPr lang="zh-CN" altLang="en-US"/>
              <a:t>·  read：短信是否已读；1表示已读，0表示未读；</a:t>
            </a:r>
            <a:endParaRPr lang="zh-CN" altLang="en-US"/>
          </a:p>
          <a:p>
            <a:r>
              <a:rPr lang="zh-CN" altLang="en-US"/>
              <a:t>·  type：短信的类型；1表示收，2表示发；</a:t>
            </a:r>
            <a:endParaRPr lang="zh-CN" altLang="en-US"/>
          </a:p>
        </p:txBody>
      </p:sp>
      <p:sp>
        <p:nvSpPr>
          <p:cNvPr id="9" name="标题 3"/>
          <p:cNvSpPr>
            <a:spLocks noGrp="1"/>
          </p:cNvSpPr>
          <p:nvPr/>
        </p:nvSpPr>
        <p:spPr>
          <a:xfrm>
            <a:off x="608330" y="608330"/>
            <a:ext cx="409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查看对应的短信</a:t>
            </a:r>
            <a:r>
              <a:rPr lang="en-US" altLang="zh-CN" sz="2800" spc="150">
                <a:solidFill>
                  <a:schemeClr val="tx1">
                    <a:lumMod val="65000"/>
                    <a:lumOff val="35000"/>
                  </a:schemeClr>
                </a:solidFill>
                <a:latin typeface="+mn-lt"/>
                <a:ea typeface="+mn-ea"/>
                <a:cs typeface="+mn-cs"/>
                <a:sym typeface="+mn-ea"/>
              </a:rPr>
              <a:t>id</a:t>
            </a:r>
            <a:endParaRPr lang="en-US" altLang="zh-CN"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3046095"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561465"/>
            <a:ext cx="11257915" cy="645160"/>
          </a:xfrm>
          <a:prstGeom prst="rect">
            <a:avLst/>
          </a:prstGeom>
          <a:noFill/>
        </p:spPr>
        <p:txBody>
          <a:bodyPr wrap="square" rtlCol="0" anchor="t">
            <a:spAutoFit/>
          </a:bodyPr>
          <a:p>
            <a:pPr indent="457200"/>
            <a:r>
              <a:rPr lang="zh-CN" altLang="en-US"/>
              <a:t>通过以上测试后，说明短信的权限设置已经完成。接下来，需要编写程序，来实时获取新的短信内容。如</a:t>
            </a:r>
            <a:r>
              <a:rPr lang="zh-CN" altLang="en-US"/>
              <a:t>下图所示，首先新建存放短信的文件夹：</a:t>
            </a:r>
            <a:endParaRPr lang="zh-CN" altLang="en-US"/>
          </a:p>
        </p:txBody>
      </p:sp>
      <p:pic>
        <p:nvPicPr>
          <p:cNvPr id="1336658615" name="图片 2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348990" y="2317750"/>
            <a:ext cx="6240145" cy="4010025"/>
          </a:xfrm>
          <a:prstGeom prst="rect">
            <a:avLst/>
          </a:prstGeom>
          <a:noFill/>
          <a:ln>
            <a:noFill/>
          </a:ln>
        </p:spPr>
      </p:pic>
      <p:sp>
        <p:nvSpPr>
          <p:cNvPr id="9" name="标题 3"/>
          <p:cNvSpPr>
            <a:spLocks noGrp="1"/>
          </p:cNvSpPr>
          <p:nvPr/>
        </p:nvSpPr>
        <p:spPr>
          <a:xfrm>
            <a:off x="608330" y="608330"/>
            <a:ext cx="409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新建存放短信</a:t>
            </a:r>
            <a:r>
              <a:rPr lang="zh-CN" altLang="en-US" sz="2800" spc="150">
                <a:solidFill>
                  <a:schemeClr val="tx1">
                    <a:lumMod val="65000"/>
                    <a:lumOff val="35000"/>
                  </a:schemeClr>
                </a:solidFill>
                <a:latin typeface="+mn-lt"/>
                <a:ea typeface="+mn-ea"/>
                <a:cs typeface="+mn-cs"/>
                <a:sym typeface="+mn-ea"/>
              </a:rPr>
              <a:t>文件夹</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a:off x="699135" y="1313815"/>
            <a:ext cx="3346450" cy="6350"/>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450340"/>
            <a:ext cx="4150360" cy="368300"/>
          </a:xfrm>
          <a:prstGeom prst="rect">
            <a:avLst/>
          </a:prstGeom>
          <a:noFill/>
        </p:spPr>
        <p:txBody>
          <a:bodyPr wrap="square" rtlCol="0" anchor="t">
            <a:spAutoFit/>
          </a:bodyPr>
          <a:p>
            <a:r>
              <a:rPr lang="zh-CN" altLang="en-US"/>
              <a:t>代码如下：</a:t>
            </a:r>
            <a:endParaRPr lang="zh-CN" altLang="en-US"/>
          </a:p>
        </p:txBody>
      </p:sp>
      <p:sp>
        <p:nvSpPr>
          <p:cNvPr id="3" name="文本框 2"/>
          <p:cNvSpPr txBox="1"/>
          <p:nvPr/>
        </p:nvSpPr>
        <p:spPr>
          <a:xfrm>
            <a:off x="599440" y="1818640"/>
            <a:ext cx="6480810" cy="5010785"/>
          </a:xfrm>
          <a:prstGeom prst="rect">
            <a:avLst/>
          </a:prstGeom>
          <a:solidFill>
            <a:srgbClr val="D9D9D9"/>
          </a:solidFill>
        </p:spPr>
        <p:txBody>
          <a:bodyPr wrap="square" rtlCol="0" anchor="t">
            <a:noAutofit/>
          </a:bodyPr>
          <a:p>
            <a:r>
              <a:rPr lang="zh-CN" altLang="en-US"/>
              <a:t>from androidhelper import Android</a:t>
            </a:r>
            <a:endParaRPr lang="zh-CN" altLang="en-US"/>
          </a:p>
          <a:p>
            <a:r>
              <a:rPr lang="zh-CN" altLang="en-US"/>
              <a:t>import time</a:t>
            </a:r>
            <a:endParaRPr lang="zh-CN" altLang="en-US"/>
          </a:p>
          <a:p>
            <a:r>
              <a:rPr lang="zh-CN" altLang="en-US"/>
              <a:t>ad = Android()</a:t>
            </a:r>
            <a:endParaRPr lang="zh-CN" altLang="en-US"/>
          </a:p>
          <a:p>
            <a:r>
              <a:rPr lang="zh-CN" altLang="en-US"/>
              <a:t># 已读短信数目</a:t>
            </a:r>
            <a:endParaRPr lang="zh-CN" altLang="en-US"/>
          </a:p>
          <a:p>
            <a:r>
              <a:rPr lang="zh-CN" altLang="en-US"/>
              <a:t>smsCount = 0</a:t>
            </a:r>
            <a:endParaRPr lang="zh-CN" altLang="en-US"/>
          </a:p>
          <a:p>
            <a:r>
              <a:rPr lang="zh-CN" altLang="en-US"/>
              <a:t># 上一次读取短信的最大时间</a:t>
            </a:r>
            <a:endParaRPr lang="zh-CN" altLang="en-US"/>
          </a:p>
          <a:p>
            <a:r>
              <a:rPr lang="zh-CN" altLang="en-US"/>
              <a:t>date = ''</a:t>
            </a:r>
            <a:endParaRPr lang="zh-CN" altLang="en-US"/>
          </a:p>
          <a:p>
            <a:r>
              <a:rPr lang="zh-CN" altLang="en-US"/>
              <a:t># 获取最大时间</a:t>
            </a:r>
            <a:endParaRPr lang="zh-CN" altLang="en-US"/>
          </a:p>
          <a:p>
            <a:r>
              <a:rPr lang="zh-CN" altLang="en-US"/>
              <a:t>tempDate = ''</a:t>
            </a:r>
            <a:endParaRPr lang="zh-CN" altLang="en-US"/>
          </a:p>
          <a:p>
            <a:r>
              <a:rPr lang="zh-CN" altLang="en-US"/>
              <a:t># 循环遍历读取短信</a:t>
            </a:r>
            <a:endParaRPr lang="zh-CN" altLang="en-US"/>
          </a:p>
          <a:p>
            <a:r>
              <a:rPr lang="zh-CN" altLang="en-US"/>
              <a:t>while True:</a:t>
            </a:r>
            <a:endParaRPr lang="zh-CN" altLang="en-US"/>
          </a:p>
          <a:p>
            <a:r>
              <a:rPr lang="zh-CN" altLang="en-US"/>
              <a:t>    # 判断是否有新的短信，如没有就退出本次循环</a:t>
            </a:r>
            <a:endParaRPr lang="zh-CN" altLang="en-US"/>
          </a:p>
          <a:p>
            <a:r>
              <a:rPr lang="zh-CN" altLang="en-US"/>
              <a:t>    if smsCount == ad.smsGetMessageCount(True).result:</a:t>
            </a:r>
            <a:endParaRPr lang="zh-CN" altLang="en-US"/>
          </a:p>
          <a:p>
            <a:r>
              <a:rPr lang="zh-CN" altLang="en-US"/>
              <a:t>        continue</a:t>
            </a:r>
            <a:endParaRPr lang="zh-CN" altLang="en-US"/>
          </a:p>
          <a:p>
            <a:r>
              <a:rPr lang="zh-CN" altLang="en-US"/>
              <a:t>    # 读取收件箱的短信，False读取所有，True读取未读短信</a:t>
            </a:r>
            <a:endParaRPr lang="zh-CN" altLang="en-US"/>
          </a:p>
          <a:p>
            <a:r>
              <a:rPr lang="en-US" altLang="zh-CN"/>
              <a:t>    </a:t>
            </a:r>
            <a:r>
              <a:rPr lang="zh-CN" altLang="en-US">
                <a:sym typeface="+mn-ea"/>
              </a:rPr>
              <a:t>sms_data = ad.smsGetMessages(True, 'inbox')</a:t>
            </a:r>
            <a:endParaRPr lang="zh-CN" altLang="en-US"/>
          </a:p>
          <a:p>
            <a:r>
              <a:rPr lang="zh-CN" altLang="en-US">
                <a:sym typeface="+mn-ea"/>
              </a:rPr>
              <a:t>    sms_list = sms_data.result</a:t>
            </a:r>
            <a:endParaRPr lang="zh-CN" altLang="en-US"/>
          </a:p>
          <a:p>
            <a:r>
              <a:rPr lang="zh-CN" altLang="en-US">
                <a:sym typeface="+mn-ea"/>
              </a:rPr>
              <a:t>    for sms in sms_list:</a:t>
            </a:r>
            <a:endParaRPr lang="en-US" altLang="zh-CN"/>
          </a:p>
        </p:txBody>
      </p:sp>
      <p:sp>
        <p:nvSpPr>
          <p:cNvPr id="9" name="标题 3"/>
          <p:cNvSpPr>
            <a:spLocks noGrp="1"/>
          </p:cNvSpPr>
          <p:nvPr/>
        </p:nvSpPr>
        <p:spPr>
          <a:xfrm>
            <a:off x="608330" y="608330"/>
            <a:ext cx="409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实时获取新的短信</a:t>
            </a:r>
            <a:r>
              <a:rPr lang="zh-CN" altLang="en-US" sz="2800" spc="150">
                <a:solidFill>
                  <a:schemeClr val="tx1">
                    <a:lumMod val="65000"/>
                    <a:lumOff val="35000"/>
                  </a:schemeClr>
                </a:solidFill>
                <a:latin typeface="+mn-lt"/>
                <a:ea typeface="+mn-ea"/>
                <a:cs typeface="+mn-cs"/>
                <a:sym typeface="+mn-ea"/>
              </a:rPr>
              <a:t>内容</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flipV="1">
            <a:off x="699135" y="1301750"/>
            <a:ext cx="370141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450340"/>
            <a:ext cx="8443595" cy="5304790"/>
          </a:xfrm>
          <a:prstGeom prst="rect">
            <a:avLst/>
          </a:prstGeom>
          <a:solidFill>
            <a:srgbClr val="D9D9D9"/>
          </a:solidFill>
        </p:spPr>
        <p:txBody>
          <a:bodyPr wrap="square" rtlCol="0" anchor="t">
            <a:noAutofit/>
          </a:bodyPr>
          <a:p>
            <a:r>
              <a:rPr lang="zh-CN" altLang="en-US"/>
              <a:t>        # 每条短信之间间隔1秒</a:t>
            </a:r>
            <a:endParaRPr lang="zh-CN" altLang="en-US"/>
          </a:p>
          <a:p>
            <a:r>
              <a:rPr lang="zh-CN" altLang="en-US"/>
              <a:t>        time.sleep(1)</a:t>
            </a:r>
            <a:endParaRPr lang="zh-CN" altLang="en-US"/>
          </a:p>
          <a:p>
            <a:r>
              <a:rPr lang="zh-CN" altLang="en-US"/>
              <a:t>         # 如果当前短信的时间内容小于等于上次的时间，则退出本次循环</a:t>
            </a:r>
            <a:endParaRPr lang="zh-CN" altLang="en-US"/>
          </a:p>
          <a:p>
            <a:r>
              <a:rPr lang="zh-CN" altLang="en-US"/>
              <a:t>        if sms['date'] &lt;= date:</a:t>
            </a:r>
            <a:endParaRPr lang="zh-CN" altLang="en-US"/>
          </a:p>
          <a:p>
            <a:r>
              <a:rPr lang="zh-CN" altLang="en-US"/>
              <a:t>            continue</a:t>
            </a:r>
            <a:endParaRPr lang="zh-CN" altLang="en-US"/>
          </a:p>
          <a:p>
            <a:r>
              <a:rPr lang="zh-CN" altLang="en-US"/>
              <a:t>        else:</a:t>
            </a:r>
            <a:endParaRPr lang="zh-CN" altLang="en-US"/>
          </a:p>
          <a:p>
            <a:r>
              <a:rPr lang="zh-CN" altLang="en-US"/>
              <a:t>            tempDate = sms['date']</a:t>
            </a:r>
            <a:endParaRPr lang="zh-CN" altLang="en-US"/>
          </a:p>
          <a:p>
            <a:r>
              <a:rPr lang="zh-CN" altLang="en-US"/>
              <a:t>        #输出处理短信的时间</a:t>
            </a:r>
            <a:endParaRPr lang="zh-CN" altLang="en-US"/>
          </a:p>
          <a:p>
            <a:r>
              <a:rPr lang="zh-CN" altLang="en-US"/>
              <a:t>        print("短信的时间：" + sms['date'])</a:t>
            </a:r>
            <a:endParaRPr lang="zh-CN" altLang="en-US"/>
          </a:p>
          <a:p>
            <a:r>
              <a:rPr lang="zh-CN" altLang="en-US"/>
              <a:t>        # 将当前已读的收件箱短信条数保存，作为后续判断是否有收到新短信的依据</a:t>
            </a:r>
            <a:endParaRPr lang="zh-CN" altLang="en-US"/>
          </a:p>
          <a:p>
            <a:r>
              <a:rPr lang="zh-CN" altLang="en-US"/>
              <a:t>        smsCount = ad.smsGetMessageCount(True).result</a:t>
            </a:r>
            <a:endParaRPr lang="zh-CN" altLang="en-US"/>
          </a:p>
          <a:p>
            <a:r>
              <a:rPr lang="zh-CN" altLang="en-US"/>
              <a:t>        with open('/storage/emulated/0/sms/sms.txt', 'w') as f:</a:t>
            </a:r>
            <a:endParaRPr lang="zh-CN" altLang="en-US"/>
          </a:p>
          <a:p>
            <a:r>
              <a:rPr lang="zh-CN" altLang="en-US"/>
              <a:t>            # 将短信内容写入文件，覆盖式写入</a:t>
            </a:r>
            <a:endParaRPr lang="zh-CN" altLang="en-US"/>
          </a:p>
          <a:p>
            <a:r>
              <a:rPr lang="zh-CN" altLang="en-US"/>
              <a:t>            f.write(sms['body'])</a:t>
            </a:r>
            <a:endParaRPr lang="zh-CN" altLang="en-US"/>
          </a:p>
          <a:p>
            <a:r>
              <a:rPr lang="zh-CN" altLang="en-US"/>
              <a:t>            continue</a:t>
            </a:r>
            <a:endParaRPr lang="zh-CN" altLang="en-US"/>
          </a:p>
          <a:p>
            <a:r>
              <a:rPr lang="zh-CN" altLang="en-US"/>
              <a:t>    #更新date为最新一条短信的时间</a:t>
            </a:r>
            <a:endParaRPr lang="zh-CN" altLang="en-US"/>
          </a:p>
          <a:p>
            <a:r>
              <a:rPr lang="zh-CN" altLang="en-US"/>
              <a:t>    date = tempDate</a:t>
            </a:r>
            <a:endParaRPr lang="zh-CN" altLang="en-US"/>
          </a:p>
          <a:p>
            <a:r>
              <a:rPr lang="zh-CN" altLang="en-US"/>
              <a:t>    #每次循环间隔1秒</a:t>
            </a:r>
            <a:endParaRPr lang="zh-CN" altLang="en-US"/>
          </a:p>
          <a:p>
            <a:r>
              <a:rPr lang="zh-CN" altLang="en-US"/>
              <a:t>    time.sleep(1)</a:t>
            </a:r>
            <a:endParaRPr lang="zh-CN" altLang="en-US"/>
          </a:p>
        </p:txBody>
      </p:sp>
      <p:sp>
        <p:nvSpPr>
          <p:cNvPr id="9" name="标题 3"/>
          <p:cNvSpPr>
            <a:spLocks noGrp="1"/>
          </p:cNvSpPr>
          <p:nvPr/>
        </p:nvSpPr>
        <p:spPr>
          <a:xfrm>
            <a:off x="608330" y="608330"/>
            <a:ext cx="409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实时获取新的短信</a:t>
            </a:r>
            <a:r>
              <a:rPr lang="zh-CN" altLang="en-US" sz="2800" spc="150">
                <a:solidFill>
                  <a:schemeClr val="tx1">
                    <a:lumMod val="65000"/>
                    <a:lumOff val="35000"/>
                  </a:schemeClr>
                </a:solidFill>
                <a:latin typeface="+mn-lt"/>
                <a:ea typeface="+mn-ea"/>
                <a:cs typeface="+mn-cs"/>
                <a:sym typeface="+mn-ea"/>
              </a:rPr>
              <a:t>内容</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flipV="1">
            <a:off x="699135" y="1301750"/>
            <a:ext cx="370141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599440" y="1558925"/>
            <a:ext cx="6096000" cy="368300"/>
          </a:xfrm>
          <a:prstGeom prst="rect">
            <a:avLst/>
          </a:prstGeom>
          <a:noFill/>
        </p:spPr>
        <p:txBody>
          <a:bodyPr wrap="square" rtlCol="0" anchor="t">
            <a:spAutoFit/>
          </a:bodyPr>
          <a:p>
            <a:r>
              <a:rPr lang="zh-CN" altLang="en-US"/>
              <a:t>如下图所示,表示手机验证码处理成功。</a:t>
            </a:r>
            <a:endParaRPr lang="zh-CN" altLang="en-US"/>
          </a:p>
        </p:txBody>
      </p:sp>
      <p:pic>
        <p:nvPicPr>
          <p:cNvPr id="1839652175" name="图片 1839652175"/>
          <p:cNvPicPr>
            <a:picLocks noChangeAspect="1"/>
          </p:cNvPicPr>
          <p:nvPr/>
        </p:nvPicPr>
        <p:blipFill>
          <a:blip r:embed="rId2"/>
          <a:stretch>
            <a:fillRect/>
          </a:stretch>
        </p:blipFill>
        <p:spPr>
          <a:xfrm>
            <a:off x="600075" y="2075815"/>
            <a:ext cx="3267710" cy="2039620"/>
          </a:xfrm>
          <a:prstGeom prst="rect">
            <a:avLst/>
          </a:prstGeom>
        </p:spPr>
      </p:pic>
      <p:pic>
        <p:nvPicPr>
          <p:cNvPr id="1773893373" name="图片 2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875530" y="2075815"/>
            <a:ext cx="2441575" cy="2034540"/>
          </a:xfrm>
          <a:prstGeom prst="rect">
            <a:avLst/>
          </a:prstGeom>
          <a:noFill/>
          <a:ln>
            <a:noFill/>
          </a:ln>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67785" y="2674620"/>
            <a:ext cx="947420" cy="842645"/>
          </a:xfrm>
          <a:prstGeom prst="rect">
            <a:avLst/>
          </a:prstGeom>
        </p:spPr>
      </p:pic>
      <p:pic>
        <p:nvPicPr>
          <p:cNvPr id="1839652177" name="图片 1839652177"/>
          <p:cNvPicPr>
            <a:picLocks noChangeAspect="1"/>
          </p:cNvPicPr>
          <p:nvPr/>
        </p:nvPicPr>
        <p:blipFill>
          <a:blip r:embed="rId5"/>
          <a:stretch>
            <a:fillRect/>
          </a:stretch>
        </p:blipFill>
        <p:spPr>
          <a:xfrm>
            <a:off x="600075" y="4828223"/>
            <a:ext cx="5278120" cy="1985645"/>
          </a:xfrm>
          <a:prstGeom prst="rect">
            <a:avLst/>
          </a:prstGeom>
        </p:spPr>
      </p:pic>
      <p:sp>
        <p:nvSpPr>
          <p:cNvPr id="3" name="文本框 2"/>
          <p:cNvSpPr txBox="1"/>
          <p:nvPr/>
        </p:nvSpPr>
        <p:spPr>
          <a:xfrm>
            <a:off x="600075" y="4362450"/>
            <a:ext cx="4214495" cy="368300"/>
          </a:xfrm>
          <a:prstGeom prst="rect">
            <a:avLst/>
          </a:prstGeom>
          <a:noFill/>
        </p:spPr>
        <p:txBody>
          <a:bodyPr wrap="square" rtlCol="0" anchor="t">
            <a:spAutoFit/>
          </a:bodyPr>
          <a:p>
            <a:r>
              <a:rPr lang="zh-CN" altLang="en-US"/>
              <a:t>短信验证码存储的信息，如下图</a:t>
            </a:r>
            <a:r>
              <a:rPr lang="zh-CN" altLang="en-US"/>
              <a:t>所示：</a:t>
            </a:r>
            <a:endParaRPr lang="zh-CN" altLang="en-US"/>
          </a:p>
        </p:txBody>
      </p:sp>
      <p:sp>
        <p:nvSpPr>
          <p:cNvPr id="9" name="标题 3"/>
          <p:cNvSpPr>
            <a:spLocks noGrp="1"/>
          </p:cNvSpPr>
          <p:nvPr/>
        </p:nvSpPr>
        <p:spPr>
          <a:xfrm>
            <a:off x="608330" y="608330"/>
            <a:ext cx="409321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手机验证码处理</a:t>
            </a:r>
            <a:r>
              <a:rPr lang="zh-CN" altLang="en-US" sz="2800" spc="150">
                <a:solidFill>
                  <a:schemeClr val="tx1">
                    <a:lumMod val="65000"/>
                    <a:lumOff val="35000"/>
                  </a:schemeClr>
                </a:solidFill>
                <a:latin typeface="+mn-lt"/>
                <a:ea typeface="+mn-ea"/>
                <a:cs typeface="+mn-cs"/>
                <a:sym typeface="+mn-ea"/>
              </a:rPr>
              <a:t>成功</a:t>
            </a:r>
            <a:endParaRPr lang="zh-CN" altLang="en-US" sz="2800" spc="150">
              <a:solidFill>
                <a:schemeClr val="tx1">
                  <a:lumMod val="65000"/>
                  <a:lumOff val="35000"/>
                </a:schemeClr>
              </a:solidFill>
              <a:latin typeface="+mn-lt"/>
              <a:ea typeface="+mn-ea"/>
              <a:cs typeface="+mn-cs"/>
              <a:sym typeface="+mn-ea"/>
            </a:endParaRPr>
          </a:p>
        </p:txBody>
      </p:sp>
      <p:cxnSp>
        <p:nvCxnSpPr>
          <p:cNvPr id="10" name="直接连接符 9"/>
          <p:cNvCxnSpPr/>
          <p:nvPr/>
        </p:nvCxnSpPr>
        <p:spPr>
          <a:xfrm flipV="1">
            <a:off x="699135" y="1301750"/>
            <a:ext cx="3364865" cy="12065"/>
          </a:xfrm>
          <a:prstGeom prst="line">
            <a:avLst/>
          </a:prstGeom>
          <a:ln w="19050"/>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 name="文本占位符 2"/>
          <p:cNvSpPr>
            <a:spLocks noGrp="1"/>
          </p:cNvSpPr>
          <p:nvPr>
            <p:ph type="body" sz="half" idx="2"/>
          </p:nvPr>
        </p:nvSpPr>
        <p:spPr>
          <a:xfrm>
            <a:off x="960120" y="2346960"/>
            <a:ext cx="10272395" cy="2414270"/>
          </a:xfrm>
        </p:spPr>
        <p:txBody>
          <a:bodyPr>
            <a:scene3d>
              <a:camera prst="orthographicFront"/>
              <a:lightRig rig="threePt" dir="t"/>
            </a:scene3d>
          </a:bodyPr>
          <a:p>
            <a:pPr algn="ctr"/>
            <a:r>
              <a:rPr lang="zh-CN" altLang="en-US" sz="9600">
                <a:gradFill>
                  <a:gsLst>
                    <a:gs pos="21000">
                      <a:srgbClr val="53575C"/>
                    </a:gs>
                    <a:gs pos="88000">
                      <a:srgbClr val="C5C7CA"/>
                    </a:gs>
                  </a:gsLst>
                  <a:lin ang="5400000"/>
                </a:gradFill>
                <a:effectLst/>
              </a:rPr>
              <a:t>谢谢观看！</a:t>
            </a:r>
            <a:endParaRPr lang="zh-CN" altLang="en-US" sz="9600">
              <a:gradFill>
                <a:gsLst>
                  <a:gs pos="21000">
                    <a:srgbClr val="53575C"/>
                  </a:gs>
                  <a:gs pos="88000">
                    <a:srgbClr val="C5C7CA"/>
                  </a:gs>
                </a:gsLst>
                <a:lin ang="5400000"/>
              </a:gradFill>
              <a:effectLst/>
            </a:endParaRPr>
          </a:p>
        </p:txBody>
      </p:sp>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2165" y="614045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timing>
    <p:tnLst>
      <p:par>
        <p:cTn id="1" dur="indefinite" restart="never" nodeType="tmRoot"/>
      </p:par>
    </p:tnLst>
    <p:bldLst>
      <p:bldP spid="3" grpId="0" build="p"/>
      <p:bldP spid="3" grpId="1"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4" name="标题 3"/>
          <p:cNvSpPr>
            <a:spLocks noGrp="1"/>
          </p:cNvSpPr>
          <p:nvPr>
            <p:ph type="title"/>
          </p:nvPr>
        </p:nvSpPr>
        <p:spPr>
          <a:xfrm>
            <a:off x="699135" y="577215"/>
            <a:ext cx="3564890" cy="705485"/>
          </a:xfrm>
        </p:spPr>
        <p:txBody>
          <a:bodyPr/>
          <a:p>
            <a:r>
              <a:rPr lang="zh-CN" altLang="en-US"/>
              <a:t>反爬限制</a:t>
            </a:r>
            <a:r>
              <a:rPr lang="zh-CN" altLang="en-US"/>
              <a:t>技术</a:t>
            </a:r>
            <a:endParaRPr lang="zh-CN" altLang="en-US"/>
          </a:p>
        </p:txBody>
      </p:sp>
      <p:cxnSp>
        <p:nvCxnSpPr>
          <p:cNvPr id="6" name="直接连接符 5"/>
          <p:cNvCxnSpPr/>
          <p:nvPr/>
        </p:nvCxnSpPr>
        <p:spPr>
          <a:xfrm>
            <a:off x="800735" y="1313180"/>
            <a:ext cx="2849880" cy="10160"/>
          </a:xfrm>
          <a:prstGeom prst="line">
            <a:avLst/>
          </a:prstGeom>
          <a:ln w="19050"/>
        </p:spPr>
        <p:style>
          <a:lnRef idx="1">
            <a:schemeClr val="dk1"/>
          </a:lnRef>
          <a:fillRef idx="0">
            <a:schemeClr val="dk1"/>
          </a:fillRef>
          <a:effectRef idx="0">
            <a:schemeClr val="dk1"/>
          </a:effectRef>
          <a:fontRef idx="minor">
            <a:schemeClr val="tx1"/>
          </a:fontRef>
        </p:style>
      </p:cxnSp>
      <p:sp>
        <p:nvSpPr>
          <p:cNvPr id="8" name="文本占位符 2"/>
          <p:cNvSpPr>
            <a:spLocks noGrp="1"/>
          </p:cNvSpPr>
          <p:nvPr/>
        </p:nvSpPr>
        <p:spPr>
          <a:xfrm>
            <a:off x="699135" y="2011045"/>
            <a:ext cx="11035030" cy="2177415"/>
          </a:xfrm>
          <a:prstGeom prst="rect">
            <a:avLst/>
          </a:prstGeom>
        </p:spPr>
        <p:txBody>
          <a:bodyPr vert="horz" lIns="90000" tIns="46800" rIns="90000" bIns="46800" rtlCol="0">
            <a:normAutofit fontScale="70000"/>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60000"/>
              </a:lnSpc>
            </a:pPr>
            <a:r>
              <a:rPr lang="zh-CN" altLang="en-US" sz="2570" b="1" spc="0">
                <a:solidFill>
                  <a:schemeClr val="tx1"/>
                </a:solidFill>
                <a:latin typeface="+mn-lt"/>
                <a:ea typeface="+mn-ea"/>
              </a:rPr>
              <a:t>素养目标：</a:t>
            </a:r>
            <a:endParaRPr lang="zh-CN" altLang="en-US" sz="2570" b="1" spc="0">
              <a:solidFill>
                <a:schemeClr val="tx1"/>
              </a:solidFill>
              <a:latin typeface="+mn-lt"/>
              <a:ea typeface="+mn-ea"/>
            </a:endParaRPr>
          </a:p>
          <a:p>
            <a:pPr indent="457200" algn="l">
              <a:lnSpc>
                <a:spcPct val="160000"/>
              </a:lnSpc>
            </a:pPr>
            <a:r>
              <a:rPr sz="2000" b="1"/>
              <a:t>通过不断的引导学生对于反爬技术的理解与解决方法，使学生增强遇到问题、解决问题的能力，不断增强学生的排错能力与面对问题的排错思路；</a:t>
            </a:r>
            <a:endParaRPr sz="2000" b="1"/>
          </a:p>
          <a:p>
            <a:pPr indent="457200" algn="l">
              <a:lnSpc>
                <a:spcPct val="160000"/>
              </a:lnSpc>
            </a:pPr>
            <a:r>
              <a:rPr sz="2000" b="1"/>
              <a:t>通过一些深入浅出的实例，增强学生对于理论知识的理解，建立理论结合实际的学习方法；</a:t>
            </a:r>
            <a:endParaRPr sz="2000" b="1"/>
          </a:p>
          <a:p>
            <a:pPr indent="457200" algn="l">
              <a:lnSpc>
                <a:spcPct val="160000"/>
              </a:lnSpc>
            </a:pPr>
            <a:r>
              <a:rPr sz="2000" b="1"/>
              <a:t>在学习过程中，不断的培养学生的自主学习与解决问题的能力，做到能力学习，终身学习。</a:t>
            </a:r>
            <a:endParaRPr sz="2000" b="1"/>
          </a:p>
        </p:txBody>
      </p:sp>
      <p:sp>
        <p:nvSpPr>
          <p:cNvPr id="11" name="Freeform 867"/>
          <p:cNvSpPr>
            <a:spLocks noEditPoints="1"/>
          </p:cNvSpPr>
          <p:nvPr/>
        </p:nvSpPr>
        <p:spPr bwMode="auto">
          <a:xfrm>
            <a:off x="1101217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灯片编号占位符 1"/>
          <p:cNvSpPr>
            <a:spLocks noGrp="1"/>
          </p:cNvSpPr>
          <p:nvPr>
            <p:ph type="sldNum" sz="quarter" idx="12"/>
          </p:nvPr>
        </p:nvSpPr>
        <p:spPr/>
        <p:txBody>
          <a:bodyPr/>
          <a:p>
            <a:fld id="{49AE70B2-8BF9-45C0-BB95-33D1B9D3A854}" type="slidenum">
              <a:rPr lang="zh-CN" altLang="en-US" smtClean="0"/>
            </a:fld>
            <a:endParaRPr lang="zh-CN" altLang="en-US"/>
          </a:p>
        </p:txBody>
      </p:sp>
    </p:spTree>
    <p:custDataLst>
      <p:tags r:id="rId2"/>
    </p:custDataLst>
  </p:cSld>
  <p:clrMapOvr>
    <a:masterClrMapping/>
  </p:clrMapOvr>
  <p:timing>
    <p:tnLst>
      <p:par>
        <p:cTn id="1" dur="indefinite" restart="never" nodeType="tmRoot"/>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6" name="文本框 35"/>
          <p:cNvSpPr txBox="1"/>
          <p:nvPr>
            <p:custDataLst>
              <p:tags r:id="rId2"/>
            </p:custDataLst>
          </p:nvPr>
        </p:nvSpPr>
        <p:spPr>
          <a:xfrm>
            <a:off x="5721985" y="263842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5.1.1</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0" name="文本框 39"/>
          <p:cNvSpPr txBox="1"/>
          <p:nvPr>
            <p:custDataLst>
              <p:tags r:id="rId3"/>
            </p:custDataLst>
          </p:nvPr>
        </p:nvSpPr>
        <p:spPr>
          <a:xfrm>
            <a:off x="5721985" y="336105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rPr>
              <a:t>5.1.2</a:t>
            </a:r>
            <a:endParaRPr lang="en-US" altLang="zh-CN" sz="3200" b="1">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2" name="文本框 21"/>
          <p:cNvSpPr txBox="1"/>
          <p:nvPr>
            <p:custDataLst>
              <p:tags r:id="rId4"/>
            </p:custDataLst>
          </p:nvPr>
        </p:nvSpPr>
        <p:spPr>
          <a:xfrm>
            <a:off x="6649085" y="3231007"/>
            <a:ext cx="4439285" cy="583565"/>
          </a:xfrm>
          <a:prstGeom prst="rect">
            <a:avLst/>
          </a:prstGeom>
          <a:noFill/>
        </p:spPr>
        <p:txBody>
          <a:bodyPr wrap="square" lIns="90170" tIns="46990" rIns="90170" bIns="46990" rtlCol="0" anchor="ctr" anchorCtr="0">
            <a:normAutofit/>
          </a:bodyPr>
          <a:p>
            <a:pPr fontAlgn="auto">
              <a:lnSpc>
                <a:spcPct val="110000"/>
              </a:lnSpc>
            </a:pP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手机验证码的处理</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技术</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3" name="文本框 22"/>
          <p:cNvSpPr txBox="1"/>
          <p:nvPr>
            <p:custDataLst>
              <p:tags r:id="rId5"/>
            </p:custDataLst>
          </p:nvPr>
        </p:nvSpPr>
        <p:spPr>
          <a:xfrm>
            <a:off x="6649085" y="2516759"/>
            <a:ext cx="4439285" cy="583565"/>
          </a:xfrm>
          <a:prstGeom prst="rect">
            <a:avLst/>
          </a:prstGeom>
          <a:noFill/>
        </p:spPr>
        <p:txBody>
          <a:bodyPr wrap="square" lIns="90170" tIns="46990" rIns="90170" bIns="46990" rtlCol="0" anchor="ctr" anchorCtr="0">
            <a:normAutofit/>
          </a:bodyPr>
          <a:p>
            <a:pPr fontAlgn="auto">
              <a:lnSpc>
                <a:spcPct val="110000"/>
              </a:lnSpc>
            </a:pPr>
            <a:r>
              <a:rPr lang="en-US" altLang="zh-CN"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OCR</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技术的</a:t>
            </a:r>
            <a:r>
              <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使用</a:t>
            </a:r>
            <a:endParaRPr lang="zh-CN" altLang="en-US" sz="2000" dirty="0">
              <a:solidFill>
                <a:schemeClr val="tx1">
                  <a:lumMod val="65000"/>
                  <a:lumOff val="3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cxnSp>
        <p:nvCxnSpPr>
          <p:cNvPr id="5" name="直接连接符 4"/>
          <p:cNvCxnSpPr/>
          <p:nvPr>
            <p:custDataLst>
              <p:tags r:id="rId6"/>
            </p:custDataLst>
          </p:nvPr>
        </p:nvCxnSpPr>
        <p:spPr>
          <a:xfrm>
            <a:off x="5765800" y="2378075"/>
            <a:ext cx="5248275"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721985" y="1657350"/>
            <a:ext cx="5227320" cy="460375"/>
          </a:xfrm>
          <a:prstGeom prst="rect">
            <a:avLst/>
          </a:prstGeom>
          <a:noFill/>
        </p:spPr>
        <p:txBody>
          <a:bodyPr wrap="square" rtlCol="0">
            <a:spAutoFit/>
          </a:bodyPr>
          <a:p>
            <a:r>
              <a:rPr lang="zh-CN" altLang="en-US" sz="2400" b="1"/>
              <a:t>任务</a:t>
            </a:r>
            <a:r>
              <a:rPr lang="en-US" altLang="zh-CN" sz="2400" b="1"/>
              <a:t>5.1</a:t>
            </a:r>
            <a:r>
              <a:rPr lang="zh-CN" altLang="en-US" sz="2400" b="1"/>
              <a:t>     图片校验</a:t>
            </a:r>
            <a:r>
              <a:rPr lang="zh-CN" altLang="en-US" sz="2400" b="1"/>
              <a:t>码</a:t>
            </a:r>
            <a:endParaRPr lang="zh-CN" altLang="en-US" sz="2400" b="1"/>
          </a:p>
        </p:txBody>
      </p:sp>
      <p:sp>
        <p:nvSpPr>
          <p:cNvPr id="18" name="文本框 17"/>
          <p:cNvSpPr txBox="1"/>
          <p:nvPr>
            <p:custDataLst>
              <p:tags r:id="rId7"/>
            </p:custDataLst>
          </p:nvPr>
        </p:nvSpPr>
        <p:spPr>
          <a:xfrm>
            <a:off x="440055" y="1729740"/>
            <a:ext cx="3470275" cy="777875"/>
          </a:xfrm>
          <a:prstGeom prst="rect">
            <a:avLst/>
          </a:prstGeom>
          <a:noFill/>
        </p:spPr>
        <p:txBody>
          <a:bodyPr wrap="square" rtlCol="0">
            <a:normAutofit/>
          </a:bodyPr>
          <a:p>
            <a:pPr algn="r"/>
            <a:r>
              <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rPr>
              <a:t>反爬限制</a:t>
            </a:r>
            <a:r>
              <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rPr>
              <a:t>技术</a:t>
            </a:r>
            <a:endParaRPr lang="zh-CN" altLang="en-US" sz="3600" b="1" spc="300" dirty="0">
              <a:solidFill>
                <a:schemeClr val="tx1">
                  <a:lumMod val="85000"/>
                  <a:lumOff val="15000"/>
                </a:schemeClr>
              </a:solidFill>
              <a:latin typeface="Arial" panose="020B0604020202020204" pitchFamily="34" charset="0"/>
              <a:ea typeface="微软雅黑" panose="020B0503020204020204" charset="-122"/>
              <a:sym typeface="+mn-ea"/>
            </a:endParaRPr>
          </a:p>
        </p:txBody>
      </p:sp>
      <p:sp>
        <p:nvSpPr>
          <p:cNvPr id="20" name="矩形 19"/>
          <p:cNvSpPr/>
          <p:nvPr>
            <p:custDataLst>
              <p:tags r:id="rId8"/>
            </p:custDataLst>
          </p:nvPr>
        </p:nvSpPr>
        <p:spPr>
          <a:xfrm>
            <a:off x="3999230" y="1657350"/>
            <a:ext cx="76200" cy="9226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 name="灯片编号占位符 6"/>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1407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timing>
    <p:tnLst>
      <p:par>
        <p:cTn id="1" dur="indefinite" restart="never" nodeType="tmRoot"/>
      </p:par>
    </p:tnLst>
    <p:bldLst>
      <p:bldP spid="36" grpId="0"/>
      <p:bldP spid="40" grpId="0"/>
      <p:bldP spid="22" grpId="0"/>
      <p:bldP spid="23" grpId="0"/>
      <p:bldP spid="10" grpId="0"/>
      <p:bldP spid="36" grpId="1"/>
      <p:bldP spid="40" grpId="1"/>
      <p:bldP spid="22" grpId="1"/>
      <p:bldP spid="23" grpId="1"/>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450215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反爬限制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92860"/>
            <a:ext cx="2199005" cy="2095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99135" y="2129790"/>
            <a:ext cx="4991735" cy="2886075"/>
          </a:xfrm>
          <a:prstGeom prst="rect">
            <a:avLst/>
          </a:prstGeom>
          <a:noFill/>
        </p:spPr>
        <p:txBody>
          <a:bodyPr wrap="square" rtlCol="0" anchor="t">
            <a:spAutoFit/>
          </a:bodyPr>
          <a:p>
            <a:pPr indent="457200">
              <a:lnSpc>
                <a:spcPct val="130000"/>
              </a:lnSpc>
            </a:pPr>
            <a:r>
              <a:rPr lang="zh-CN" altLang="en-US"/>
              <a:t>使用网络爬虫抓取网站数据的时候，必须遵守一些规定和限制，以下是比较常见的限制技术：</a:t>
            </a:r>
            <a:endParaRPr lang="zh-CN" altLang="en-US"/>
          </a:p>
          <a:p>
            <a:endParaRPr lang="zh-CN" altLang="en-US"/>
          </a:p>
          <a:p>
            <a:pPr>
              <a:lnSpc>
                <a:spcPct val="130000"/>
              </a:lnSpc>
            </a:pPr>
            <a:r>
              <a:rPr lang="zh-CN" altLang="en-US"/>
              <a:t>1.</a:t>
            </a:r>
            <a:r>
              <a:rPr lang="en-US" altLang="zh-CN"/>
              <a:t>  </a:t>
            </a:r>
            <a:r>
              <a:rPr lang="zh-CN" altLang="en-US"/>
              <a:t>Robots.txt文件，Robots.txt是一种标准，它用于网站与爬虫间的协议，用最简单直接的txt文本文件方式告知网络爬虫程序，哪些资源被允许访问。如下图所示是百度网站上的Robots.txt文件。</a:t>
            </a:r>
            <a:endParaRPr lang="zh-CN" altLang="en-US"/>
          </a:p>
        </p:txBody>
      </p:sp>
      <p:pic>
        <p:nvPicPr>
          <p:cNvPr id="514814849" name="图片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016625" y="1609725"/>
            <a:ext cx="5841365" cy="4442460"/>
          </a:xfrm>
          <a:prstGeom prst="rect">
            <a:avLst/>
          </a:prstGeom>
          <a:noFill/>
          <a:ln>
            <a:noFill/>
          </a:ln>
        </p:spPr>
      </p:pic>
      <p:sp>
        <p:nvSpPr>
          <p:cNvPr id="3" name="文本框 2"/>
          <p:cNvSpPr txBox="1"/>
          <p:nvPr/>
        </p:nvSpPr>
        <p:spPr>
          <a:xfrm>
            <a:off x="8525510" y="4270375"/>
            <a:ext cx="3546475" cy="922020"/>
          </a:xfrm>
          <a:prstGeom prst="rect">
            <a:avLst/>
          </a:prstGeom>
          <a:noFill/>
        </p:spPr>
        <p:txBody>
          <a:bodyPr wrap="square" rtlCol="0" anchor="t">
            <a:spAutoFit/>
          </a:bodyPr>
          <a:p>
            <a:r>
              <a:rPr lang="zh-CN" altLang="en-US"/>
              <a:t>User-Agent: Spider的名称。</a:t>
            </a:r>
            <a:endParaRPr lang="zh-CN" altLang="en-US"/>
          </a:p>
          <a:p>
            <a:r>
              <a:rPr lang="zh-CN" altLang="en-US"/>
              <a:t>Disallow: 不允许访问的地址。</a:t>
            </a:r>
            <a:endParaRPr lang="zh-CN" altLang="en-US"/>
          </a:p>
          <a:p>
            <a:r>
              <a:rPr lang="zh-CN" altLang="en-US"/>
              <a:t>Allow: 允许访问的地址。</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450215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反爬限制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92860"/>
            <a:ext cx="2199005" cy="2095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965" y="1772285"/>
            <a:ext cx="11249660" cy="3138170"/>
          </a:xfrm>
          <a:prstGeom prst="rect">
            <a:avLst/>
          </a:prstGeom>
          <a:noFill/>
        </p:spPr>
        <p:txBody>
          <a:bodyPr wrap="square" rtlCol="0" anchor="t">
            <a:spAutoFit/>
          </a:bodyPr>
          <a:p>
            <a:r>
              <a:rPr lang="zh-CN" altLang="en-US"/>
              <a:t>2.</a:t>
            </a:r>
            <a:r>
              <a:rPr lang="en-US" altLang="zh-CN"/>
              <a:t>  </a:t>
            </a:r>
            <a:r>
              <a:rPr lang="zh-CN" altLang="en-US"/>
              <a:t>用户代理限制：一些网站会限制用户代理字符串，只允许特定的浏览器或网络爬虫进行访问。如果网络爬虫使用了不被允许的用户代理字符串，则可能被禁止访问。</a:t>
            </a:r>
            <a:endParaRPr lang="zh-CN" altLang="en-US"/>
          </a:p>
          <a:p>
            <a:endParaRPr lang="zh-CN" altLang="en-US"/>
          </a:p>
          <a:p>
            <a:r>
              <a:rPr lang="zh-CN" altLang="en-US"/>
              <a:t>3.</a:t>
            </a:r>
            <a:r>
              <a:rPr lang="en-US" altLang="zh-CN"/>
              <a:t>  </a:t>
            </a:r>
            <a:r>
              <a:rPr lang="zh-CN" altLang="en-US"/>
              <a:t>登录限制：一些网站要求用户登录才能访问某些页面，这就需要网络爬虫提供有效的登录凭据才能访问这些页面。</a:t>
            </a:r>
            <a:endParaRPr lang="zh-CN" altLang="en-US"/>
          </a:p>
          <a:p>
            <a:endParaRPr lang="zh-CN" altLang="en-US"/>
          </a:p>
          <a:p>
            <a:r>
              <a:rPr lang="zh-CN" altLang="en-US"/>
              <a:t>4.</a:t>
            </a:r>
            <a:r>
              <a:rPr lang="en-US" altLang="zh-CN"/>
              <a:t>  </a:t>
            </a:r>
            <a:r>
              <a:rPr lang="zh-CN" altLang="en-US"/>
              <a:t>访问频率限制：一些网站会限制每个IP地址的访问频率，以防止流量过载或非法抓取。如果网络爬虫过于频繁地访问网站，就可能被视为非法抓取。</a:t>
            </a:r>
            <a:endParaRPr lang="zh-CN" altLang="en-US"/>
          </a:p>
          <a:p>
            <a:endParaRPr lang="zh-CN" altLang="en-US"/>
          </a:p>
          <a:p>
            <a:r>
              <a:rPr lang="zh-CN" altLang="en-US"/>
              <a:t>5.  IP封禁：网站管理员可以根据IP地址禁止特定的网络爬虫或用户访问网站。这通常是为了防止大量流量或非法访问而采取的措施。</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标题 3"/>
          <p:cNvSpPr>
            <a:spLocks noGrp="1"/>
          </p:cNvSpPr>
          <p:nvPr/>
        </p:nvSpPr>
        <p:spPr>
          <a:xfrm>
            <a:off x="608330" y="608330"/>
            <a:ext cx="4502150"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a:lstStyle>
          <a:p>
            <a:r>
              <a:rPr lang="zh-CN" altLang="en-US" sz="2800" spc="150">
                <a:solidFill>
                  <a:schemeClr val="tx1">
                    <a:lumMod val="65000"/>
                    <a:lumOff val="35000"/>
                  </a:schemeClr>
                </a:solidFill>
                <a:latin typeface="+mn-lt"/>
                <a:ea typeface="+mn-ea"/>
                <a:cs typeface="+mn-cs"/>
                <a:sym typeface="+mn-ea"/>
              </a:rPr>
              <a:t>反爬限制</a:t>
            </a:r>
            <a:r>
              <a:rPr lang="zh-CN" altLang="en-US" sz="2800" spc="150">
                <a:solidFill>
                  <a:schemeClr val="tx1">
                    <a:lumMod val="65000"/>
                    <a:lumOff val="35000"/>
                  </a:schemeClr>
                </a:solidFill>
                <a:latin typeface="+mn-lt"/>
                <a:ea typeface="+mn-ea"/>
                <a:cs typeface="+mn-cs"/>
                <a:sym typeface="+mn-ea"/>
              </a:rPr>
              <a:t>技术</a:t>
            </a:r>
            <a:endParaRPr lang="zh-CN" altLang="en-US" sz="2800" spc="150">
              <a:solidFill>
                <a:schemeClr val="tx1">
                  <a:lumMod val="65000"/>
                  <a:lumOff val="35000"/>
                </a:schemeClr>
              </a:solidFill>
              <a:latin typeface="+mn-lt"/>
              <a:ea typeface="+mn-ea"/>
              <a:cs typeface="+mn-cs"/>
              <a:sym typeface="+mn-ea"/>
            </a:endParaRPr>
          </a:p>
        </p:txBody>
      </p:sp>
      <p:cxnSp>
        <p:nvCxnSpPr>
          <p:cNvPr id="7" name="直接连接符 6"/>
          <p:cNvCxnSpPr/>
          <p:nvPr/>
        </p:nvCxnSpPr>
        <p:spPr>
          <a:xfrm flipV="1">
            <a:off x="699135" y="1292860"/>
            <a:ext cx="2199005" cy="20955"/>
          </a:xfrm>
          <a:prstGeom prst="line">
            <a:avLst/>
          </a:prstGeom>
          <a:ln w="19050"/>
        </p:spPr>
        <p:style>
          <a:lnRef idx="1">
            <a:schemeClr val="dk1"/>
          </a:lnRef>
          <a:fillRef idx="0">
            <a:schemeClr val="dk1"/>
          </a:fillRef>
          <a:effectRef idx="0">
            <a:schemeClr val="dk1"/>
          </a:effectRef>
          <a:fontRef idx="minor">
            <a:schemeClr val="tx1"/>
          </a:fontRef>
        </p:style>
      </p:cxnSp>
      <p:sp>
        <p:nvSpPr>
          <p:cNvPr id="11" name="Freeform 867"/>
          <p:cNvSpPr>
            <a:spLocks noEditPoints="1"/>
          </p:cNvSpPr>
          <p:nvPr/>
        </p:nvSpPr>
        <p:spPr bwMode="auto">
          <a:xfrm>
            <a:off x="1098105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608330" y="1594485"/>
            <a:ext cx="11249660" cy="3692525"/>
          </a:xfrm>
          <a:prstGeom prst="rect">
            <a:avLst/>
          </a:prstGeom>
          <a:noFill/>
        </p:spPr>
        <p:txBody>
          <a:bodyPr wrap="square" rtlCol="0" anchor="t">
            <a:spAutoFit/>
          </a:bodyPr>
          <a:p>
            <a:r>
              <a:rPr lang="zh-CN" altLang="en-US"/>
              <a:t>针对这些限制，可以通过哪些方式去获取有效的信息呢，以下是一些常见的方法：</a:t>
            </a:r>
            <a:endParaRPr lang="zh-CN" altLang="en-US"/>
          </a:p>
          <a:p>
            <a:endParaRPr lang="zh-CN" altLang="en-US"/>
          </a:p>
          <a:p>
            <a:r>
              <a:rPr lang="en-US" altLang="zh-CN"/>
              <a:t>1.  </a:t>
            </a:r>
            <a:r>
              <a:rPr lang="zh-CN" altLang="en-US"/>
              <a:t>遵守规则：网络爬虫程序须遵守Robots.txt规则，不要去访问那些被禁止的页面。</a:t>
            </a:r>
            <a:r>
              <a:rPr lang="en-US" altLang="zh-CN"/>
              <a:t> </a:t>
            </a:r>
            <a:endParaRPr lang="en-US" altLang="zh-CN"/>
          </a:p>
          <a:p>
            <a:endParaRPr lang="zh-CN" altLang="en-US"/>
          </a:p>
          <a:p>
            <a:r>
              <a:rPr lang="zh-CN" altLang="en-US"/>
              <a:t>2. </a:t>
            </a:r>
            <a:r>
              <a:rPr lang="en-US" altLang="zh-CN"/>
              <a:t> </a:t>
            </a:r>
            <a:r>
              <a:rPr lang="zh-CN" altLang="en-US"/>
              <a:t>使用代理IP：通过使用代理IP，可以绕过网站管理员对特定IP的封禁。</a:t>
            </a:r>
            <a:endParaRPr lang="zh-CN" altLang="en-US"/>
          </a:p>
          <a:p>
            <a:endParaRPr lang="zh-CN" altLang="en-US"/>
          </a:p>
          <a:p>
            <a:r>
              <a:rPr lang="zh-CN" altLang="en-US"/>
              <a:t>3. </a:t>
            </a:r>
            <a:r>
              <a:rPr lang="en-US" altLang="zh-CN"/>
              <a:t> </a:t>
            </a:r>
            <a:r>
              <a:rPr lang="zh-CN" altLang="en-US"/>
              <a:t>修改用户代理的身份标识（User-Agent）字符串：修改网络爬虫程序的用户代理字符串，使其看起来像合法的浏览器访问行为，从而绕过网站对于用户代理的限制。</a:t>
            </a:r>
            <a:endParaRPr lang="zh-CN" altLang="en-US"/>
          </a:p>
          <a:p>
            <a:endParaRPr lang="zh-CN" altLang="en-US"/>
          </a:p>
          <a:p>
            <a:r>
              <a:rPr lang="zh-CN" altLang="en-US"/>
              <a:t>4. </a:t>
            </a:r>
            <a:r>
              <a:rPr lang="en-US" altLang="zh-CN"/>
              <a:t>  </a:t>
            </a:r>
            <a:r>
              <a:rPr lang="zh-CN" altLang="en-US"/>
              <a:t>提供有效的登录凭证：如果需要登录才能访问某些页面，网络爬虫程序须提供有效的登录凭证。</a:t>
            </a:r>
            <a:endParaRPr lang="zh-CN" altLang="en-US"/>
          </a:p>
          <a:p>
            <a:endParaRPr lang="zh-CN" altLang="en-US"/>
          </a:p>
          <a:p>
            <a:r>
              <a:rPr lang="zh-CN" altLang="en-US"/>
              <a:t>5. </a:t>
            </a:r>
            <a:r>
              <a:rPr lang="en-US" altLang="zh-CN"/>
              <a:t>  </a:t>
            </a:r>
            <a:r>
              <a:rPr lang="zh-CN" altLang="en-US"/>
              <a:t>控制访问频率：网络爬虫程序需要控制访问频率，避免过于频繁地访问网站，否则可能会被视为非法爬取。可以通过设置每次访问网站的时间间隔或使用爬虫框架中的限速等功能来实现。</a:t>
            </a: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608705" y="3130550"/>
            <a:ext cx="7168515" cy="829945"/>
          </a:xfrm>
          <a:prstGeom prst="rect">
            <a:avLst/>
          </a:prstGeom>
          <a:noFill/>
        </p:spPr>
        <p:txBody>
          <a:bodyPr wrap="square" rtlCol="0">
            <a:spAutoFit/>
          </a:bodyPr>
          <a:p>
            <a:r>
              <a:rPr lang="zh-CN" altLang="en-US" sz="4800" b="1"/>
              <a:t>任务</a:t>
            </a:r>
            <a:r>
              <a:rPr lang="en-US" altLang="zh-CN" sz="4800" b="1"/>
              <a:t>5.1    </a:t>
            </a:r>
            <a:r>
              <a:rPr lang="zh-CN" altLang="en-US" sz="4800" b="1"/>
              <a:t>图片校验</a:t>
            </a:r>
            <a:r>
              <a:rPr lang="zh-CN" altLang="en-US" sz="4800" b="1"/>
              <a:t>码</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4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5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5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4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i*2"/>
  <p:tag name="KSO_WM_TEMPLATE_CATEGORY" val="custom"/>
  <p:tag name="KSO_WM_TEMPLATE_INDEX" val="20205081"/>
  <p:tag name="KSO_WM_UNIT_LAYERLEVEL" val="1"/>
  <p:tag name="KSO_WM_TAG_VERSION" val="1.0"/>
  <p:tag name="KSO_WM_DIAGRAM_GROUP_CODE" val="l1-1"/>
  <p:tag name="KSO_WM_UNIT_LINE_FORE_SCHEMECOLOR_INDEX" val="14"/>
  <p:tag name="KSO_WM_UNIT_LINE_FILL_TYPE" val="2"/>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SCONTENTSTITLE" val="1"/>
  <p:tag name="KSO_WM_UNIT_PRESET_TEXT" val="目录"/>
  <p:tag name="KSO_WM_UNIT_NOCLEAR" val="1"/>
  <p:tag name="KSO_WM_UNIT_VALUE" val="2"/>
  <p:tag name="KSO_WM_UNIT_HIGHLIGHT" val="0"/>
  <p:tag name="KSO_WM_UNIT_COMPATIBLE" val="0"/>
  <p:tag name="KSO_WM_UNIT_DIAGRAM_ISNUMVISUAL" val="0"/>
  <p:tag name="KSO_WM_UNIT_DIAGRAM_ISREFERUNIT" val="0"/>
  <p:tag name="KSO_WM_DIAGRAM_GROUP_CODE" val="l1-1"/>
  <p:tag name="KSO_WM_UNIT_ID" val="custom20205081_6*a*1"/>
  <p:tag name="KSO_WM_TEMPLATE_CATEGORY" val="custom"/>
  <p:tag name="KSO_WM_TEMPLATE_INDEX" val="20205081"/>
  <p:tag name="KSO_WM_UNIT_LAYERLEVEL" val="1"/>
  <p:tag name="KSO_WM_TAG_VERSION" val="1.0"/>
  <p:tag name="KSO_WM_UNIT_ISNUMDGMTITLE" val="0"/>
  <p:tag name="KSO_WM_UNIT_TEXT_FILL_FORE_SCHEMECOLOR_INDEX" val="13"/>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5081_6*i*1"/>
  <p:tag name="KSO_WM_TEMPLATE_CATEGORY" val="custom"/>
  <p:tag name="KSO_WM_TEMPLATE_INDEX" val="20205081"/>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COMMONDATA" val="eyJoZGlkIjoiNjc4NWE5MDgxMWI3OWJkN2RhMWYwYTJlMzI5ZTliNjAifQ=="/>
  <p:tag name="KSO_WPP_MARK_KEY" val="d78747f1-b6f7-4a9a-8fa5-27db2ba24779"/>
  <p:tag name="commondata" val="eyJoZGlkIjoiYWRmNGI5OGMwYThkNjZlN2JlZGUyY2MxZmU1ZmUxNzY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QyNzEwMzU3MDQ1IiwKCSJHcm91cElkIiA6ICIxMjMxODM0NTUzIiwKCSJJbWFnZSIgOiAiaVZCT1J3MEtHZ29BQUFBTlNVaEVVZ0FBQkVFQUFBRk5DQVlBQUFEdm0zRUlBQUFBQ1hCSVdYTUFBQXNUQUFBTEV3RUFtcHdZQUFBZ0FFbEVRVlI0bk96ZGQzalQ1ZDQvOEhkbVI5cDBUenFnZEZIYXNrRVVFRUZGQVpXRERFVmNvRHlJS0NxUGl2d0FqM3BFajRLaWo2S2lva2NGRVQwdUVFVVVrQ2xnWmJXVVdicjMzczM4L1pIbWE5S01KcVdseGJ4ZjE5V0xKdDkxcHczSzk1M1AvYmxGS3BWS0R5SWlJaUlpSWlLaXZ6bHhkdytBaUlpSWlJaUlpT2h5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kVSRVJFWkZMWUFoQ1JFUkVSRVJFUkM2QklRZ1JFUkVSRVJFUnVRU0dJRVJFUkVSRVJFVGtFaGlDRUJFUlVZK25WcXZSMk5qWTduNVZWVlhJeXNxNkRDUHErZXJxNnJCNzkrN3VIc1lsYVdscGNmb1luVTZIcHFhbUxoak5Yekl6TTd2MC9GM3AvUG56M1QyRUR0UHI5ZmoyMjI5UlcxdmIzVU1ob2lzWVF4QWlJaUxxOFhidjNvMVpzMlpoKy9idE52Y3BMUzNGL2ZmZmoyZWZmUllORFEyWGNYU09hMmxwUVZsWjJXVzUxckpseS9ES0s2OWcvLzc5bCtWNlJ1Kzk5eDVlZlBGRnUvdk1uVHNYeTVZdHM3dlAvdjM3Y2RkZGQrSG8wYU5PWFQ4OVBSMHpaODdFQng5OFlIZS91KysrR3hNblRuVHEzQUN3YWRNbUxGNjhHR2xwYVU0ZjI5MysvUE5QUFByb28zanR0ZGU2ZXlnZHNuSGpScXhidHc3TGxpMkRYcS92N3VFUTBSVksydDBESUNJaUltclB0bTNib0ZhcjBiOS9mNXY3QkFjSDQrcXJyOGJ1M2J2eDBVY2ZZZUhDaFhiUHVXTEZDaFFYRjNmYUdFTkRRL0g4ODg5RHI5ZWpzcklTRlJVVktDa3BRVkZSRVhKeWNwQ2RuWTNjM0Z6RXg4ZGo5ZXJWbURkdkh2THo4eDA2ZDBSRUJOYXRXK2ZVZU9iTm00ZW5ubm9LNjlhdHc0Z1JJeUNWWHA1LzlxV2xwYlg3dW9xS2lpQ1JTT3p1azVpWUNLMVdpM1hyMXVIdHQ5K0dXT3pZWjNkSGpoeUJScU9CbjUrZncyTjJ4dmp4NDdGeDQwWnMyTEFCUTRZTXNicFBlK0hLYTYrOWhzVEVSQURBcTYrK2FuV2ZnUU1ING9ZYmJzQlhYMzJGNnVwcWg4WTJmZnAwK1BqNFdOM1czTnlNdFd2WFFpS1JZTktrU1ZDcFZBNmRFd0RrY3JuRmN4MEprR3h4NVAyOWQrOWViTnk0RVFxRkFvc1hMNFpJSk9xMDZ4T1JhMkVJUWtSRVJEMWFabVltenB3NWd6Rmp4aUFpSWdJQThORkhIK0hMTDcrMGVjeTJiZHV3YmRzMnE4OGJGUmNYT3h4Q09FT3YxMlBSb2tXb3JLdzBlejRoSVFIWFgzODlFaElTeko2LzQ0NDc3SjV2MDZaTlZwKzNkZk5zeXR2Ykd3RUJBWGo5OWRmYjNYZjI3Tmw0OXRsbjdlN2o1K2VIZi8vNzMrMmV5MW5mZmZjZDZ1dnJMWjRQRFExRlFVRUJQdnp3UTNoNmVscHN2K3V1dXl5ZU8zejRNQURncXF1dTZ2UnhBa0JRVUJDdXZmWmFGQllXb3JtNUdlN3U3bGIzazBxbENBME5GUjQzTlRXaG9xTENZcjlkdTNaQnFWUWlNREJRZUM0ckt3c2VIaDY0NFlZYjhQUFBQenY4UHYzSFAvNWhjOXM3Nzd5RHdzSkNBTURqanovdTBQbU1yUDFkTXY1ZHRDYy9QeDhTaVFSaFlXRjI5elA5T1ZsejRzUUpyRnExQ2pLWkRNdVhMMGQwZExURlBtZk9uRUZzYkd5NzRSb1JFVU1RSWlJaTZ0RysrdW9yaUVRaXF6ZTg4K2JOYytnY2h3OGZ4ckZqeDZ4dU05N2cxZGJXNHR0dnYwVlVWQlRHamgzcjFCaE5QeFVYaThWNC9QSEgwZExTZ3FDZ0lIejk5ZGY0N2JmZmJBWVI5OXh6ajkxejJ3cEJkdTNhNWREWWFtdHJjZnIwNlhiM3UrV1dXOXE5Mlc1dWJuYm9tczc2L3Z2dlVWUlVaSFA3Tjk5OFkvWDV0dStKbkp3YzVPWGxJVG82R3IxNjllcVVzZG1yZUpnNmRhclpZN0ZZaksxYnR3SXczTmliVmpmODV6Ly93UmRmZkFHRlFvSEl5RWl6NDBhTkdtVld1V1R0bXRhQ0NLTzMzMzRiUC96d0F4UUtoZFh0MzMzM0hYYnMyQUVBQ0FnSXdKUXBVMnlleStqbm4zOUdYbDZlellEQ2tjcWtpUk1uSWlBZ3dPa3FKbE9uVDUvRzg4OC9ENTFPaDJYTGxpRTFOZFZpbnovLy9CTXJWcXpBMVZkZmphZWZmcHBCQ0JIWnhSQ0VpSWlJZXF5c3JDejgvdnZ2dU82NjZ4QVpHWW1tcGlaNGVIZ0kyeDI1bVFNTURWTnRoU0JHSjArZXhLWk5tekJqeG94TEdqTUFzMmtTdGlvRk9rTndjREErL3ZqalRqdWZyUnR0alVhRDIyNjdEYjYrdmgwNmIxTlRFOTU1NXgyejV5b3JLNFhlRkI5KytDRUFvS2FtQnZ2Mzc3Y1pQUHp3d3c5SVNVbEJWRlNVMWUwLy8vd3pBRU1ZWXUwY3ZyNisyTGh4bzFOak4xYnFhRFFhcTFPS2FtdHI0ZW5wQ2FsVWFuUEtqbDZ2RjVyVVRwa3l4V1pZMFZGRlJVV1F5K1ZXMzJ1N2R1M0N1blhyRUJNVGc0U0VCUHo0NDQrb3JLekVBdzg4WUhWS2lVYWp3YnZ2dm91OHZEejQrZm5oWC8vNmw4M3IxdFhWWWV2V3JaZ3hZNGJUd1VOV1ZoWU9IanlJR1RObVFDYVRXZDBuTXpNVHk1Y3ZoMHFsd3BJbFN6Qml4QWlyKzZXa3BHRFFvRUhZdDI4ZkFEQUlJU0s3R0lJUUVSRlJqL1dmLy93SFVxa1U5OXh6RDNRNkhSNTk5RkZFUkVSWWZKTGVFVGZlZUtOWnI0VXpaODRBQUdKalk1MCsxOVNwVXpzY0VGd0p5c3JLb05mckVSRVJnYWFtSnR4KysrM3RIbU1hUW16YXRBbS8vUEtMMmZiR3hrYmh1U2VlZUFLQW9mSGxsaTFib05QcE1IbnlaTFA5MDlQVHNYYnRXZ1FHQm1MZHVuVndjM016MjY3VmFvWHFHR3RUTmZMejh6dlVSK0tlZSs1QlJrWUdWcTllamZ2dXV3OWp4b3d4Mi83cXE2L2l5SkVqV0xKa0NmcjE2MmYxSE9ucDZTZ3BLWUdQajQ5RjlZaXpTa3RMb2RQcDRPUGpBNWxNaHJTME5KdzRjUUp4Y1hFVysvNzg4ODk0ODgwM0VSd2NqT2VmZng0K1BqNm9xcXJDTjk5OGcvTHljaXhhdE1oc21sRldWaFplZi8xMVhMaHdBWkdSa1hqaGhSY1FIQnhzY3l5ZmZmWVp0bXpaZ3RMU1VpeGF0TWpoMTZEUmFMQjY5V3BjdkhnUkNvWENhcGg1K1BCaHZQenl5OUJxdFZpNmRLbmQ2VTNHYVRMTGxpM0R2bjM3b05mcnNXVEpFZ1loUkdRVlF4QWlJaUxxa2RMUzBuRGt5QkZNbno0ZHdjSEIyTFZyRndvS0NqQml4QWpoWnZaU21qTk9temJON0xGeHlzZ0hIM3lBVHo3NXhLbHpMVnk0VUNqVHI2aW93S0ZEaDRSdGVYbDVBTXlyTEV6SDNSa05Kbk55Y3ZEUVF3OTE2Tmh2di8xV2FIeVpucDZPOWV2WDQ0VVhYakNyVmpDK2h1am9hSWpGWXJ2OUlJcUxpNkhSYU16MlVTcVZGcS9mV2pQTU9YUG00UGp4NDFpM2JoMFNFaEtFRy91bXBpYTg5dHByY0hOencvTGx5eTBDRU1EUU9MTzZ1aHFEQmcyeVdKMm12cjRlTTJiTU1PdTc0WXlRa0JEVTF0YmkzWGZmeFpBaFE0U2ZUVmxaR2ZiczJRTmZYMS8wN3QzYjV2SEdzR2YyN05sbWxVeEdLcFhLNFdWZmQrL2ViVkg5STVGSU1HdldMTFBuUHYvOGMzejY2YWNJQ1FuQnlwVXI0ZS92RHdCWXVuUXAzbnp6VGZ6eXl5ODRmZm8wNXMyYmg4VEVSR3phdEFrLy92Z2pkRG9kYnJqaEJzeWZQOS9xV0UzTm1UTUhHUmtaMkw1OU8zcjM3bzNiYnJ2Tm9kZXdidDA2WEx4NEVhbXBxYmoxMWxzdHRtL1pzZ1h2dmZjZVBEdzg4Tnh6enlFbEphWGRjOHJsY2p6enpETjQ2cW1uc0gvL2ZxeGV2UnBQUHZra0c2Z1NrUVdHSUVSRVJOUWpHWHRoRkJZV1l0V3FWVGgrL0RpOHZMeHd4eDEzQ0UxUk82TW5DR0NvSWpoMzdod0F3eWZ0empMdGxWRlFVSUMzM25yTFloL1Q1MHlEaituVHA5czl0NzBHc0VaZVhsNllNR0dDSTBQRnlaTW5oUWFaQVFFQlpsTTRDZ29LY1ByMGFienp6anY0My8vOVgrSDVyS3dzQUlibXJtNXViblo3UEJoWHZlbElId2czTnpjc1hyd1lQLzc0SThMRHc0WG4xNjVkaTVLU0VxeFlzY0pxcFk1ZXI4Zm16WnNCV0c4T2F1eDFZcTJDNkwzMzNvTkVJc0g5OTk5dnMzSWdNREFROTkxM0g5YXVYWXNOR3pZSTc3dU5HemRDcTlYaTRZY2Z0aGtZTkRZMllzK2VQZWpkdXpkdXZ2bG1xL3Y4OHNzdkZwVXl0Z3dkT2hTMXRiVlFxVlRRYURUdzhmSEJtREZqMEtkUEg3UDkrdmZ2ajdpNE9LeFlzUUlCQVFIQzgxS3BGRTg4OFFTU2twTHc3cnZ2NHNVWFg0UklKSUplcjBka1pDVG16NStQUVlNR09UUVdOemMzTEYyNkZJODg4Z2plZi85OTlPM2JGOG5KeVhhUDJiVnJGN1p1M1lxZ29DQXNXYkxFN1AxWFZGU0VOOTk4RThlUEh3ZGdDTjIyYjkrT0xWdTJRS1ZTbVgyMXRMU2d1YmtaTFMwdGFHbHBnVXFsTWxzMmQvZnUzZkQyOXU1d09FaEVmMThNUVlpSWlLaEhpb3FLUW01dUxuSnpjOUhZMklpS2lnck1temNQWGw1ZXdqNk85Z1FaUFhxMHhXb3RwaTVldklpV2xoYWtwcWJpNVpkZnZxUnhKeVVsQ1FGT2FXa3BIbjMwVVFDV0RVNVRVMU1SSGg2TysrKy8zKzc1Y25KeTJxMWdDQWdJRUtZamxKU1U0S1dYWHNMczJiTXhkT2hRWVoreXNqS3NXN2NPaFlXRmtFcWxtREpsQ3U2ODgwNnpQaGNUSmt6QTNyMTdzWFBuVG93Y09STFhYSE1OQUNBakl3TmlzZGhzWlp1Mi9WazZxcVNreE9yUDRLZWZmcko0N3Jubm5yTjQ3cjMzM2tOaFlTR3lzN1BSdDI5ZnM5ZHNaSnpxWksxYTQ4OC8vMFJlWGg3T25EbURaNTU1UnFpWWFHdml4SWs0ZE9nUWtwS1NBQmpDdVY5KytRVmp4NDYxTzFWajU4NmRhR2xwd1lJRkMyejJEQmt5WkloWk1QYkNDeS9ZUEY5TVRBeGlZbUpzYmpkS1RVM0ZtalZyTENvaHlzcktjT0RBQWZ6NjY2L0NNcm5HOEtDNnVocTdkKzlHWTJNamtwS1NIRnBtT0R3OEhBOC8vREJXclZxRmwxOStHVysvL2JiTlpYb3pNelB4eGh0dkNCVTliYWVRU2FWU25EaHhRbmg4NnRRcG5EcDF5dXE1NUhJNVBEMDk0ZW5wQ1g5L2Y3aTd1OFBEd3dOdWJtNXdkM2ZIZ1FNSHNHWExGbmg3ZTJQMjdObnR2ZzRpY2gwTVFZaUlpS2hIZXVTUlIvRElJNDlBbzlGZy92ejVDQThQRi9wRTZQVjZpRVFpcDZZUitQbjVvYkd4MGVwU3E4YXBNTlpXbm5DV1ZDcUZVcWtFWUxnQk5qSStaMlM2R29nOS8vem5QNTI2Zm1scEtjckt5ckJpeFFyY2NNTU5tRE5uRHJadjM0N1BQLzhjTFMwdEdESmtDT2JQbjI5ejlaUkZpeFpoL3Z6NWVPdXR0NUNjbkF5RlFvR01qQXdrSmlZS29jZisvZnV4WnMwYXZQamlpNGlQajNkcWZHM0paREtyeXdUYitsMjE1ZTN0TFV3UHNiYUNFQURoeHRyYTcvZTExMTdEeXBVcmNmVG9VU3hjdUJCTGx5NFZxaG5tenAxcnNXcE5XbHFhMmVQZHUzY0xUVThCeStheXh1TlBuRGhoczBvaUpDUUVJMGVPdFBFS0RSeVpOblhmZmZlWk5mWVZpVVNvcmEzRnFWT25rSkdSZ2JTME5HUm5ad013aEFoang0N0ZUVGZkaExDd01HemJ0ZzNidDIvSGpoMDdoSlZrZ29PREVSa1ppY2pJU0FRR0JzTFgxeGRYWFhXVnhlOWwzTGh4T0hMa0NINzc3VGU4L2ZiYldMcDBxY1hZaW91TDhleXp6MEt0Vm1QcDBxVldLM3FDZ29KdzAwMDN3ZDNkSFpHUmtWQXFsVUxRNGVIaElmenA0ZUhSN2pTWG5UdDNZdFdxVmRpOGVUUEdqUnRuVmxsRVJLNk5JUWdSRVJIMWFELzg4QU1LQ3d1eGZQbHlvV3BCclZaREtwVWlMUzNON3FmbWJkMXh4eDFXbDZRMVRwZjQ4Y2Nmelc1b25iRjI3VnFMMVVOKysrMDM0ZnNEQnc0Z0tTa0p2cjYrSGVvRHNtSERCb3RQNXExVkZxU2twT0NkZDk3QkcyKzhnUjA3ZHVEWFgzK0ZUcWREYUdnb0huend3WFp2dG9PQ2dqQjM3bHk4OWRaYmVQdnR0M0g5OWRlanVia1p3NGNQRi9ZSkN3dERZMk1qM256elRienh4aHRPTmFBMHJUcFl2bnc1TGx5NFlMRmlTM3A2T3BZdVhZclpzMmUzdTFyUGxpMWJrSk9UZytUa1pGeDExVlg0L1BQUGtaK2ZqNFVMRjhMRHd3TXRMUzFJUzB1RGw1ZVgxZWFoQ29VQ3p6Ly9QTjU1NXgxczI3WU56enp6REI1NDRBSGNkdHR0dVBYV1cxRmZYKy93YTdQbWdRY2VRRlZWRlQ3NzdETklwZElPcno0MGQrNWNiTnk0RWIxNzk4YlZWMTl0dHUzQWdRUEl6TXlFdDdjM0FPRDgrZlBZc0dFRExsNjhhRGE5UzZsVVl1ellzUmc1Y2lRMEdnMXFhbW9RSHg4UGQzZDMzSHZ2dmJqbm5udVFucDZPZ3djUDRzU0pFOEx4eHVBbkpTVUYxMTEzbmRYeFBmVFFRNmlzck1TZGQ5NXBkWHRJU0FnbVRKaUFrSkFRb2NMSW1rY2VlY1NwbjRzdDQ4YU53N2x6NXpCZ3dBQUdJRVJraGlFSUVSRVI5VmpHbThkQmd3YVozYnlyVkNxaG1TY0FQUHp3dy9EeDhjSEtsU3N4ZWZKa3BLYW00c1NKRTlpNmRhdndxZlRLbFN0dFhrZW4wd0V3TkRYdENLbFVhaEdBWkdWbDRjeVpNMUFxbGFpdHJjV3JyNzZLeU1oSXZQTEtLellyRmpaczJBQ2xVb2xiYnJuRllwdnA4cWNhalFZQWJDNHRxbFFxc1h6NWNuejc3YmRZdjM0OWREb2Q1czZkMjI0QVluVHp6VGRqejU0OTJMZHZIODZmUHcvQU1LWElLQ1ltQmpmZWVDTzJiOStPNzcvLzNtb2ZEbE9WbFpYWXVYTW5Nakl5a0pHUkFjRFFyRFEzTjlmaXBscWowZUR0dDkrR1ZDbzF1NlkxZXIwZW4zLytPVVFpRWViTm13ZTFXbzAvL3ZnRG1abVpPSDM2Tko1NTVobGN1SEFCS3BVSzQ4ZVB0MWs5SUpGSXNIRGhRZ1FIQitNLy8va1AzbnZ2UFhoNmVqcmM2Tk1la1VpRXh4OS9ITm5aMmZqa2swOHdkT2hRaDZhenRIWDc3YmZqeUpFalVLdlZGcXZ6R0lNNzQ5TE1VVkZSeU1uSmdVUWl3YlhYWG91RWhBU2twcWFpVDU4K3dzL2dpU2Vld0prelo4eFc0UkdKUkVoSlNSRWFrVFkwTk9EczJiUEl6YzFGVGs0T3BrNmRhdk5ucUZRcThlOS8vOXZ1ejJIdTNMbE92KzVMOFQvLzh6K1g5WHBFZEdWZ0NFSkVSRVE5a2w2dnh4dHZ2SUdXbGhiTW56OGZlcjBlZFhWMTBHcTFxS21wRVQ3MUJnek5Ja05DUWdBQWNYRnhHRFZxRkpxYW1nQUFvMGFOYXZkYUN4WXN3SUlGQ3pvMHp0dHZ2OTBpQUFFTXE2NTRlbnBpeUpBaDJMVnJGeFlzV0lEWFgzOGRyN3p5Q3BZdlgyNzFadElZZ3RnS1NZelVhalVBUTJOS1I1ZXNiYnRpU2x1bTB6aEVJaEVlZSt3eFBQVFFReWd1TGtaeWNqTEN3c0xNOXIvbm5udXdlL2R1Yk55NEVlUEhqN2VZN21NcUx5OFA2OWV2QjJBSVVPcnI2eEVlSG80UFB2Z0FXVmxaTml0akhMbHBOdDdFRzZkWHZQTEtLL2pzczgrd2VmTm1MRjY4V0hpZk9OSTRkc2FNR1FnS0NzSVBQL3lBc1dQSENzOXYyTENoM1dOdGhWZUFJYXlhTTJjT1ZxeFlnYSsrK2dwUFBmV1UyZmFpb2lLenFpRmJVbEpTc0duVEpsUlhWd3Y5TklxS2lwQ1ZsWVhZMkZoaE9WdTVYSTczMzMvZmJvVk9TVWtKL1AzOXJiNTNqUlFLQlFZTkdtVFJLTldaU3FiUzBsS0g5ZzhMQzhPSEgzNG9QRFkyMk8yb3R0T1NpSWlNR0lJUUVSRlJqN1J2M3o0Y1Bud1lVcWtVVHo3NUpPcnE2cURYNnpGMTZsUlVWVlZaTkZYc0xzM056VUlBWTFSUVVJQ2RPM2ZpcHB0dWdsYXJCUURjY01NTlNFOVBSMFpHQnFxcXFtdzI0SFNFY1lxR1VxbUVWQ3ExT1VVQkFBNGRPb1RHeGthcis1dy9meDU1ZVhsbVZUVkdvYUdoR0RwMEtQYnYzMi8xUnRuUHp3KzMzWFliTm0vZWpNOCsrOHh1aUJRWkdZbDU4K2JobW11dVFWQlFFQ1pPbkNoTTVmSHo4eE5DbjZLaUl1emN1Uk14TVRFV1ZTdnA2ZWs0ZnZ3NFJvOGVqYWlvS09INVNaTW1tWTFmSXBIZzNudnZSVUpDQWxhdFdvWEt5a29rSlNVNTNMdmt1dXV1dzlpeFk4MUNLa2RDa0lpSUNKc2hDQUFNSGp3WTd1N3VWbGNwT25yMEtJNGVQZHJ1TlVhTkdvVU5HelpnMTY1ZFF2WE5Uei85QkwxZWIxYlJBUmgrRGhzMmJHaDM3TzBGRkczRENRQjJsMGcybForZkQ0bEVZaEdnV1dNTWNOcHk5RnBHeGlXYWlZaHNZUWhDUkVSRVBWSllXQmlTa3BJUUZCUUVmMzkvK1BuNXdjL1BELzM2OWNPT0hUdUUwbi9BME5pMHBLUUVnT0hHNjhTSkU4S255S2FyVFhTMjV1Wm02UFY2aTBhUjc3Ly9QdlI2UFc2NzdUWjgvZlhYd3ZNTEZpeUFScU9CUXFIQUo1OThZdldjdGJXMVZyZVo5akl4VHRzSkNBaUFUQ2JEazA4K2FYT004K2JOUTJOam84VStHbzFHcUxTd3RrenZ4WXNYY2ZEZ1FRREFzV1BIOFAzMzMrUFdXMjgxMjJmYXRHbkl6YzNGcEVtVGJGNGZBUHo5L1cydTVHTU1RZlI2UFo1KyttbElwVkk4L2ZUVFpzdlo2dlY2UFByb28zQjNkOGVqano0S2hVSmg5M29Ba0ppWUtJUTNjK2JNYVhkL1U5YXFkQ0lpSW13dSsrdElwWU5ZTElhUGp3L0t5c3FFNTR3MzZ4TW1UREJiN3RsV1pVOTBkRFRpNHVMd3pUZmZZUExreVdocWFzTFdyVnNSSEJ4c1ZybGlGQmNYWjNWc0JRVUZPSDc4T09MajQ2MDJLRFg2NmFlZnpGWmpNbkowK2VPSkV5Y2lJQ0NnUThzbE8zc3RvMHV0SUNHaXZ6K0dJRVJFUk5RanhjYkdZdFdxVlJiUGw1V1ZvYTZ1enV3bTJiUVh3WmRmZm9rdnYveFNlTHhreVJLTGM2eGR1eFpidDI2OXBQRnQyN1lORFEwTkFHQjJvL2o3NzcvajhPSERHRDE2dE5rWUFjUDBGVGMzTndDV1MrWWExZGJXV3QxbUdvSVVGaFlDd0NVMWZQejU1NTlSVmxhRzBOQlFpeEJFcTlYaXpUZmZoRTZudzV3NWMvRHBwNTlpL2ZyMUdEQmdBS0tqbzRYOXZMeThzR0xGaWc2UHdkUi8vL3RmcEtlbm0wMXRNdHEyYlJzdVhMaUFPKzY0dzZFQVJLL1hZL1hxMWFpdHJjWFlzV09GWlcyN2s3RVJxZWw3eFRobHk3aThxeU5tekppQkYxOThFWnMzYjBaSlNRbWFtcHF3YU5FaXE5VTh3NGNQTjJ0b2E3UjY5V29BaHZmVTRNR0RyVjVIcTlWaTI3WnRWa01RSXFJckdVTVFJaUlpdW1LbzFXb2NPSEFBZ09HVC91Ym1aZ0NHWlU0REF3Tnh6ejMzNE1FSEg4VG8wYU94ZCs5ZXZQLysrMEpWaFdtSTRPZm41M1NadlRYR2FTbW0vVW1VU2lYa2NqbnV2ZmRldThkYTYxa3djZUpFdXhVSFJ1Zk9uUU9BRGpYWUJBeU5ZTC80NGdzQWhrL08yOTVBYjlpd0FXZk9uTUh3NGNNeGJkbzBxTlZxZlBycHAzajExVmV4WnMwYXUzMGtPaW9tSmdhcHFhbjQ0NDgvY1BmZGQrUEdHMi9FcEVtVFVGUlVoSFhyMWlFOFBCd3paODUwNkZ6cjFxMURXbG9hZ29PRDhmREREM2Y2V0IxbFhDTFp5OHNMQnc0Y1FITnpNd1lPSENoc3I2eXNGTFk3NnVxcnIwWnFhaW8yYmRvRXJWYUxNV1BHWU15WU1RNGZmLzc4ZWV6YXRRdGhZV0ZtWTJtcnJxNE9nUGw3bTRqbzc0QWhDQkVSRWZWSUowK2VSRTVPRGdvTEMxRlFVSUQ4L0h3VUZ4ZERyOWRETHBjaktTa0pmLzc1SndCRHFCRVlHQWpBY0VNWkdCZ28zRmdhbnpkMTU1MTMybHpLMHhrMU5UVUFBQjhmSCtHNXBLUWtMRjY4dUV1WDVUeDI3QmhFSWhFU0VoSTZkTHhZTE1aenp6MkhRNGNPNGFxcnJqTGJ0bi8vZm56eHhSZFFLcFhDY3FYVHAwL0huajE3a0pXVmhZOC8vaGdQUFBEQUpiK0d0Z1lQSG96Qmd3ZmovUG56K1BMTEwvSE5OOS9nNjYrL2hrUWlnVmdzeHZMbHk0VXFHbHYwZWowKy9QQkRmUGZkZC9EdzhNRC8rMy8vejZIS2thNlNscGFHWGJ0MkNZL2QzZDB4YTlZczRYRnViaTRBMi8wd3JCR0pSQmcxYXBRd3pjdmFOQmhieXN2THNYTGxTcUhDeDlvU3kwYkdnS2FuOU40aEl1b3NERUdJaUlpb1I5cXdZWU53b3hjUUVJREV4RVFNR3pZTTMzLy9QUVlQSHR6dURmSGxjUEhpUlFDRzhabHFiMm5YUzcxbVRrNE9rcEtTN0s3SVlxVFg2NjArMzd0M2IvVHUzZHZzdWZUMGRMejY2cXNBZ01jZmYxeDRYVktwRklzV0xjTGl4WXR4L1BoeGl5V0tUYWxVS3B2THFEb2lOallXdDl4eWk3QXNxN0Z2eGdzdnZJQ2Jicm9KMTE5L3ZkVWI4K2JtWnF4WnN3Wjc5dXlCVENiRGloVXJFQmNYMStGeHRGVlRVNE1QUHZqQXFXTW1USmlBZ0lBQXFOVnErUG41WWN5WU1RZ05EUlcyRzBNOFJ5dDY5SG85dnZubUc2eGZ2eDVCUVVHb3FhbkJpeSsraUpreloyTG16SmsybDB3R2dETm56bURseXBVb0t5dkRMYmZjZ211dXVjYnV0WXdCVGR2M05oSFJsWTRoQ0JFUkVmVkkwNmRQeHkyMzNJTEV4RVRoUnV6MTExOEg0TndTblFDRUZWbzZJaTh2RHhxTkJqNCtQdkR3OElCTUpvTmVyOGVwVTZlRUtTV0ppWWtPbjIvZnZuM0l5c3F5dWQxV1kxVEFNS1hIMk85ay9QanhGdHMxR2czeTgvTVJFQkFBVDA5UEZCUVVvS3lzekdaZ1lTbzlQUjByVnF5QVNxWENuRGx6TUdMRUNMUHRpWW1KZU9tbGw1Q2NuQ3hVRUZSVVZFQW1rOEhUMHhNaWtRaUhEeDlHV1ZtWldXVU1ZUGo1MTlmWHc4dkxDNW1abVFCZ3NYeHJRVUVCRGg4K2pGOS8vVlg0K1Z4Ly9mV1lQbjA2dG0vZmptM2J0bUg5K3ZYNDVKTlBNSExrU0V5YU5BbXBxYWtBREkxeFY2OWVqWUtDQXZqNCtHRFpzbVhvMzc5L3U2L1pHWFYxZFdaTmJoMlJtcG9xakxHdHBxWW1IRGh3QU43ZTNvaU1qRVJsWlNXVVNpVUtDZ29Bd0dMS1VXNXVMdGF1WFlzVEowNGdPam9hTDd6d0Fnb0xDL0hDQ3k5ZzQ4YU4yTEZqQjZaUG40NXg0OGFaTmVxdHJxN0dGMTk4Z2ExYnQwS3IxV0x5NU1tWVAzKytzTDJzckF4YXJSYmUzdDd3OFBDQVNDUkNibTR1UHYvOGN3Q3cyemoxY25EMjd6b1JVWHNZZ2hBUkVWR1BaTHI2QzJENEpIdkhqaDFJVEV6RTBLRkRyUjR6Y09CQUlUQUpEUTFGY25JeVB2bmtFNVNXbGdLQXhjMjVJMzc1NVJlelJxdHRKU2NuMisydDBOYkJnd2ZOcGtpMFphc3hLbUNZTXZMYmI3L0IxOWZYNnBLM2VyMGVEei84c0VYMWg2MGJjVk55dVJ4cXRSclRwazNEdEduVHJPN1Q5anlmZmZZWnRtL2ZickZmMjBvWXRWcU5XYk5tbVkzTGVIUDk4Y2NmWThlT0hhaXFxZ0pnbU80eGZQaHczSEhISFVLNDlNQUREMkRhdEduNDhzc3Y4Y01QUDJEdjNyM1l1M2N2YnJycEpzeWFOUXRMbGl5QlNxVkNmSHc4bGl4WllsWnQwVmt1ZFhXWXRnNGRPb1M2dWpwTW1qUUpJcEVJOTkxM245blNybTBibG43ODhjYzRjZUlFcnJubUdqeisrT1B3OUY1R3M4Z0FBQ0FBU1VSQlZQUkVZR0FnMXF4Wmc1ZGVlZ2xaV1ZsWXUzWXRmdi85ZC96clgvL0NxVk9uc0dQSER1emF0UXNxbFFwS3BSTHo1czNEdUhIanpNNjdmZnQyYk55NFVYZ3NFb21FMzFOQ1FnSUdEQmpnOUd2clROZGZmNzFUK3g4NGNBQ05qWTFkTkJvaStqdGdDRUpFUkVSWGhQajRlQXdiTnN4dXc5R1ZLMWNLMzZla3BPQ1JSeDdCWTQ4OUJxbFVpdVRrWktmNkp4Z2xKaVlpSmlZR0twVUtHbzFHcUNyeDl2YkcwS0ZETVhQbVRLZW1meno1NUpOMmw3UzFwNldsQlgzNjlNRXR0OXdDZDNkM2krMHltUXo5Ky9kSFpXVWx0Rm90UkNJUm9xS2l6RDc1dHlVK1BoNHZ2L3l5VXhVVWlZbUpPSG55SkhRNm5iQlU4TEJodzh6NlhnQ0dYaGhKU1Vtb3FxcUNWQ3BGVEV5TXNEeHYzNzU5OGZYWFg2Ti8vLzRZTm13WXJydnVPZ1FGQlZsY3k5ZlhGdzgrK0NDbVRwMktEUnMyNE96WnM1ZzdkeTRVQ2dVZWVPQUJ0TFMwNEIvLytJZmRQaGNkTldiTUdMdlRRcTY3N2pxejdVbEpTZTMyK2JqMjJtdXhkKzllM0g3NzdaREpaSGowMFVlRkhqTUpDUWxJVGs0MjIvKysrKzdENk5HakxjS3ZYcjE2WWMyYU5majY2Ni94N2JmZllzR0NCUUNBNDhlUFkvdjI3VkFvRkpneVpRcHV2LzEycTAxT0V4SVNFQjBkRFpWS0pieG52TDI5TVhEZ1FNeWNPYk5MZnA3T2VPS0pKNXphLy9UcDB3eEJpTWd1a1VxbHNqNVJsSWlJaUtpSDBlbDAzWDVUNXF6UzBsTFUxTlIwV24rS3Fxb3ErUG41ZGNxNWVnS2RUZ2UxV3UxMGp4ZTlYbjlKdlVlTXdVM2JhVG1Ya3lQdjU5cmFXbWkxV29kKzV4cU5ScGhHbzlQcGNPREFBUXdmUHR5aDZWQmRJU01qQTNLNXZFUHYvWDM3OXFHaG9RRVRKa3k0TE1jUmtldGdDRUpFUkVSRVJFUkVMdUhLK2lpRmlJaUlpSWlJaUtpREdJSVFFUkVSRVJFUmtVdGdDRUpFUkVSRVJFUkVMb0VoQ0JFUkVSRVJFUkc1QklZZ1JFUkVSRVJFUk9RU0dJSVFFUkVSRVJFUmtVdGdDRUpFUkVSRVJFUkVMb0VoQ0JFUkVSRVJFUkc1QklZZ1JFUkVSRVJFUk9RU0dJSVFFUkVSRVJFUmtVdGdDRUpFUkVSRVJFUkVMb0VoQ0JFUkVSRVJFUkc1QklZZ1JFUkVSRVJFUk9RU0dJSVFFUkVSRVJFUmtVdGdDRUpFUkVSRVJFUkVMb0VoQ0JFUkVSRVJFUkc1QklZZ1JFUkVSRVJFUk9RU0dJSVFFUkVSRVJFUmtVdVFkdmNBaUlpSTZOTHA5WHBvTkJwb3RWcXJYOFp0T3AwT2VyMGVBSVR2clQyK2xDOGlvcitycEtRa0tKWEs3aDRHRVYwQ2hpQkVSRVJkUksvWFE2MVdtMzJwVkNxSEhoc0RpN2JCaG1tWVlmcGNUd29mZERwZGR3K0JpS2hMUkVSRU1BUWh1c0l4QkNFaUlySkNyOWREcFZLaHVia1pMUzB0YUdwcVFrdExDNXFibTRXdmxwWVdzeEREMnZkRVJFUkUxSE13QkNFaW9yODl0VnFOcHFZbU5EUTBtSVVaeGovYkJoekc3M3RTZFVWN1JDSVJKQklKSkJJSnBGSXB4R0t4OE5qNG5FUWlnVmdzaGxnc2hrZ2tFbzV6NWtzc0Zwc2RaenlYOFh4aXNSZ0hEaHpvdHA4REVWRlhZaFVJMFpWUHBGS3BycHgvNFJFUkViWFM2WFJDc05IUTBJREd4a2FiZjZwVXFtNGJwMXd1aDB3bUU3NU1IeHUvbDh2bGtFcWxadHRNQXd4YllZYnA4OFp3Z29pSWlJaHNZeVVJRVJIMU9FMU5UYWlycTBOZFhSMXFhMnRSWDE5dkVXdzBOVFYxK1RqYzNOemc3dTRPTnpjM2VIaDRRQzZYdzhQRFEzak8zZDNkYXFoaCttV3NrQ0FpSWlLaTdzY1FoSWlJTGl1ZFRvZjYrbnJVMXRZS0lVZmJ3S096ZTJuSVpESjRlbnBDb1ZEQTNkMGRIaDRlUW9oaC9ESjk3T2JtQmpjM053WVlSRVJFUkg4ekRFR0lpS2pUTlRRMG9LcXFDdFhWMWFpcHFURUxQQm9hR2pxbDE0WkVJaEdDRFE4UER5Z1VDaWdVQ3VFNTAyMXl1YndUWGhVUkVSRVJYZWtZZ2hBUlVZYzBOemNMUVVkMWRUV3FxcXBRVlZXRm1wcWFTKzdCNGVucENTOHZMeWlWU25oN2U4UGIyeHRlWGw1bXdZYTd1M3NudlJJaUlpSWljaFVNUVlpSXlDYU5SaU1FSFpXVmxXYUJSM056YzRmT0taRkl6QUlPNDU5ZVhsN3c4ZkdCbDVjWHBGTCs3NG1JaUlpSU9oLy9sVWxFUk5EcjlhaXJxME41ZVRuS3k4dFJWbGFHaW9vS1ZGVlZkV2pxaWtLaGdKK2ZIM3g5ZmVIcjZ3c2ZIeCtob3NQVDA1TzlOb2lJaUlpb1d6QUVJU0p5TWMzTnphaW9xQkFDai9MeWNsUlVWRGc5aGNYZDNkMHM2UEQzOXhjQ0QvYmdJQ0lpSXFLZWlDRUlFZEhmV0VOREEwcEtTb1N2OHZKeTFOZlhPM3k4V0N5R241OGYvUDM5aFpERCtPWGg0ZEdGSXljaUlpSWk2bndNUVlpSS9pYlVhalZLUzB0UlhGd3NmTlhWMVRsOHZFS2hRRkJRRUFJREF4RVlHSWlBZ0FENCsvdERJcEYwNGFpSmlJaUlpQzRmaGlCRVJGY2duVTZIeXNwS3M4Q2pvcUxDb2Y0ZE1wa01BUUVCUXRoaC9PSnFLMFJFUkVUMGQ4Y1FoSWpvQ3FEVmFsRmNYSXk4dkR3VUZCU2d1TGdZYXJXNjNlUGtjam1DZzRNUkdocUtrSkFRQkFjSFE2bFVzakVwRVJFUkVia2toaUJFUkQyUVJxTkJjWEV4OHZQemtaK2ZqNktpSW1pMVdydkhpTVZpQkFZR0lqUTBWQWc5L1AzOUdYZ1FFUkVSRWJWaUNFSkUxQU9vMVdxejBLTzR1TGpkME1QWDExY0lQRUpEUXhFWUdBaXBsUDlaSnlJaUlpS3loZjlhSmlMcUpwV1ZsYmg0OFNLeXM3TlJXRmpZYnVnUkZCU0VYcjE2SVNJaUFyMTY5ZUxxTEVSRVJFUkVUbUlJUWtSMG1halZhdVRsNVNFN094c1hMMTVzZCtXV29LQWdSRVpHSWlJaUF1SGg0V3hjU2tSRVJFUjBpUmlDRUJGMW9lcnFhcUhhSXo4LzMyNjFSMGhJaUZEbDBhdFhMN2k1dVYzR2tSSVJFUkVSL2YweEJDRWk2bVFsSlNVNGQrNGN6cDgvaitycWFwdjdlWGg0SURvNkduMzY5RUZVVkJTbnR4QVJFUkVSZFRHR0lFUkVuYUM0dUJqbnpwM0R1WFBuVUZ0YmEzTy9rSkFROU9uVEI3MTc5MFpJU0FoWGJpRWlJaUlpdW93WWdoQVJkWkF4K0RoNzlxek4vaDV1Ym01bTFSNEtoZUl5ajVLSWlJaUlpSXdZZ2hBUk9hRzh2QnlabVpsMmd3OFBEdy9FeHNZaU5qWVdrWkdSRUl2RmwzbVVSRVJFUkVSa0RVTVFJcUoyTkRjMzQ4eVpNOGpJeUVCcGFhblZmVHc5UFJFYkc0dTR1RGowNnRXTHdRY1JFUkVSVVEvRUVJU0l5QXE5WG8rY25CeGtaR1FnS3l2TDZxb3VDb1hDTFBoZ2Z3OGlJaUlpb3A2TklRZ1JrWW5xNm1xY09uVUtHUmtaYUdob3NOZ3VrOGtRRnhlSGZ2MzZJU0lpZ3NFSEVSRVJFZEVWaENFSUViazh2VjZQN094c0hEOStITm5aMlZiM0NROFBSLy8rL1JFWEZ3ZTVYSDU1QjBoRVJFUkVSSjJDSVFnUnVTeVZTb1ZUcDA3aDJMRmpxSzZ1dHRpdVVDaVFsSlNFcEtRaytQbjVkY01JaVlpSWlJaW9NekVFSVNLWFUxTlRnMlBIamlFakl3TXFsY3BzbTBna1FwOCtmWkNTa29MbzZHZzJPQ1VpSWlJaStodGhDRUpFTHFPNHVCaUhEeDlHVmxhV3hUWTNOemNrSnlkandJQUJVQ3FWM1RBNklpSWlJaUxxYWd4QmlPaHZyNkNnQUljUEgwWk9UbzdGTm45L2Z3d2NPQkQ5K3ZXRFRDYnJodEVSRVJFUkVkSGx3aENFaVA2Mjh2THljT2pRSWVUbjUxdHNpNG1Kd1lBQkF4QWRIZDBOSXlNaUlpSWlvdTdBRUlTSS9uWnljbkp3K1BCaEZCUVVtRDB2RW9tUWtKQ0FFU05Hc05FcEVSRVJFWkVMWWdoQ1JIOGJKU1VsMkx0M3IwWGxoMWdzUnI5Ky9UQnMyREQ0K3ZwMjAraUlpSWlJaUtpN2lWUXFsYjY3QjlFWjlBQk9WdWZpWU9WWlpOWVdvbEpkajJhdHVydUhSVVJFbDRtN1JBWi9tUmY2S2NNeDBqOGVLYjVSRUhYM29JaUlpSWlvUi9sYmhDQkZ6ZFY0TitzWFpOWVd0TDh6RVJHNWhIN0tYcGdmY3ozQzNGbjlRMFJFUkVRR1Yzd0lrbGxiZ0ZmT2JrR0RwcVc3aDBKRVJEMk1RdXFHcCtKdlFUOWxyKzRlQ2hFUkVSSDFBT0x1SHNDbEtHcXVaZ0JDUkVRMk5XaGE4TXJaTFNocXJ1N3VvUkFSRVJGUkQzREZoaUI2QU85bS9jSUFoSWlJN0dyUXRPRGRyRjl3UlpjOUVoRVJFVkdudUdKRGtKUFZ1ZXdCUWtSRURzbXNMY0RKNnR6dUhnWVJFUkVSZGJNck5nUTVXSG0ydTRkQVJFUlhrSU9WNTdwN0NFUkVSRVRVemE3WUVDU3p0ckM3aDBCRVJGY1FWZzhTRVJFUjBSVWJnbFNxNjd0N0NFUkVkQVhoL3plSWlJaUk2SW9OUVpxMTZ1NGVBaEVSWFVINC93MGlJaUlpdW1KREVDSWlJaUlpSWlJaVp6QUVJU0lpSWlJaUlpS1h3QkNFaUlpSWlJaUlpRndDUXhBaUlpSWlJaUlpY2drTVFZaUlpSWlJaUlqSUpUQUVJU0lpSWlJaUlpS1h3QkNFaUlpSWlJaUlpRndDUXhBaUlpSWlJaUlpY2drTVFZaUlpSWlJaUlqSUpUQUVJU0lpSWlJaUlpS1h3QkNFaUlpSWlJaUlpRndDUXhBaUlpSWlJaUlpY2drTVFZaUlpSWlJaUlqSUpUQUVJU0lpSWlJaUlpS1h3QkNFaUlpSWlJaUlpRndDUXhBaUlpSWlJaUlpY2drTVFZaUlpSWlJaUlqSUpUQUU2Y0hHaFNSalhFZ3lQS1Z1M1QwVXA0a0FTRVJpU0VSaWlEcHd2RlFrNmV3aC9TM0VlSVZBTHBZNmRVeUNNaHd5OGFYL1BDL2w5eWtUU3pIQUwvcVN4MkFxMk4wSGcvejZZSkJmSDV2N0RBL29pMFJsT01TaWpveTZad3R4OTRHN1JPYjBjYjV5Qlh6bENpaGxIbDB3S2lJaUlpS2luczI1dXlucUZDSUFlZ2YyZXlUK0pnREFtYlJDTkdwYXVuUk1uZTJmS1RPUTZoc0Z0VTZMUjlMV282UzV4dUZqd3ozOHNLei83ZGhTOEFkK0xEcldoYU84c25oSzVIaDV3SjBBZ0xTcWkvajNxZS9hUFNiY3d3OHZENWdGdFU2RExZVi80dE9MZXpwMGJabFlpczNYUEFZQVdIMTZLL2FWblhiNDJFUmxPSlltL1FQZU1nODhsLzRWamxWbGQyZ01iVjBkR0k5Nysxd0xBUGpIM2xVVzIwVUE1c2ZlQ0QrNUFpWE5OWGpveVBzTy9iMjdGSDV5QlFMZGxEaFhWOVRGVndKZUhuQVhmT1NleUtqSncvSVRYemg4M0VjakhnSUFGRFJWWXVFZjY3dHFlRVJFUkVSRVBSSkRFQWVJUlNKSVJSTEl4VkxJeElZLzVXSXAzTVF5dUVta2tJdGw4SkRJNEM2UncxMGlnNmRFRGcrcEd4UVNOeWlrYnZDU3VzTkw1ZzZsMUFOS21TZSt5VCtNemJrSE8yVnNJd0ppbmRyL1VNVjVxOC9MeEZJRXV5dmJQYjVHMVloNlRiUGRmUWI3OVVHcWJ4UUFRQWVkVStOemw4andZdW9kOEpVck1DLzJlb2hFSW13clBHcTJ6OTE5eG1CcXhIQ256dXNJYXpmU2pncDE5NFZFN0h4aFZiMjZHVFhxUm9mMnZTb3dIckxXS3BBcVZZTkR4MXdkR0EvQThQc3RiS3h5ZW55ZDRWeGRNY3BWZGZDV2VlQ2gyQnZ3U05wSFVPazBYWDdkZUdVNC9PUUtBTURScW91ZEhvQUV5TDBRNHhXQ3Z0NGg2T3NWZ3I1ZW9mQ1RLOUNzVmVQZTM5L3UwdGNZNXVFTFg3a25BRGdWTUY1TzM0eiszMDQ1ejZYOHZTUWlJaUlpYW9zaFNLc1lyeEFzVFpvaWxQeExSR0pJeFJMSXhCS0lPalFCd0xZSXo0Qk9POWVTcENsTzdXL3JocUtQSWdqL0huaFh1OGV2UGJjZE80cFAydHd1Z2dqM3RINDZEd0J1WWhrZWpwdUFaMDl1ZHVnbXRGbXJ4c2NYZjhPaWhJa1FBWGl3NzNqbzlmckxXaEV5TGlUWnFmMS9LejJGNTFObklNaXQvUkNwclM5emY4ZkduSDBPN1RzMk9FbjR2bTB3Wk12STFoQkVyZFBpOTRxelRvK3ZNMmoxT3J4N2JnZGVIbmdYZ3R4OU1ESXdIcitWbnVyeTYxNFZFQ2Q4djZza28wUG5jSmZJRU84ZGhsQjNYNFI1K0NIVTNSZWhIcjRJZGZlMU9SWEZYU0pEaW04VTBpcXpPblJOUi9SVFJnamZaOWJrZDlsMWpNUWlFY0k4L0J6ZXY2Q3hzZ3RIUTBSRVJFVFVjUXhCV2hVMFZzTGZ6YXRUQXcrMVRvTW1yUXFOV2hVYU5TMW8wTFNnU2F0Q2ZtTkZwMTNqY3F0VDI2OEN1VEVzRmRHS1FBREF3Zkt6R0JrWWp4VGZLRXdJRzRpZkhBd3lmaXM5QlIrWkorNlBHUXNBbUJkN1BYVFFZM3ZSY2VHOHhVMk9WVFVzaUpzQUFEaFpuWXU5WlprT0hXT2NodVNvQStWbm5OcmZWS1dxM3FIOXdqejhrTnhhWFhPMDZxSkQ3NkVJendERWVJVUFBSTVVbmtkREYwNnBjdVpULzhjU0p1S3hoSWsydDVlMTFHTGU0WFdYTkI2eFNJVFJ3ZjBBQVBtTkZUamJ3ZWtwTXJFVUs1S25RU0t5WGVWVDJGU0Y3SVl5WkRlVUlxdStGQmZxUzFEZFdxbVRvQXhIVkFkRFQzdGhZejlsTCtIN2t6VjVIVHEvTTVReVQ3dzFaSTdEKzV1R3JSdHo5dUZBdVhrQUYrVVppS2Y2M1FvQWVQblV0OGh2TWc5TnJncUl3K3plb3k5aHhFUkVSRVJFMWpFRWFkV2lVK05BMlZsNFNkMmgxbXVnMW1rTlgzb05WRm9OV25RYXFGcS9XblJxcUxRYTNCbDlEWHhieSsyZk9yWUJ6Vm9WbXJRcU5HdlZhTktxb05VN054WGtVdnhXZWdwZjVCNnd1bTFtMU5XNDFxU0t3SnF6ZFVWMnk4NDNYdjBvUENSeTFObVpDaFBoR1NBRUY2ZHE4dkZxNXZkNEluRXlSZ1VsNHQ0KzErSlViVDV5RzhyYmV5a0FnTzhML29DZlhJRXBFY01BQVA4VGV3TlVPZzEybFdUZ2ZGMHh6dGNWTzNRZVl3aVMzMWhoOTZieVVqbHoweTRWU2JCNTFPTVFBYWh5TUFTNUlUUkZpT2UrSy9qRDRXT00vcWpNRXQ2cjlqUnBWR2pScVIwNi8rWHlVbXNmbEI4S2p6cmNpMlNJWHd3QzVGNEFnSitMVDNUNDJuWHFKcHlxeVVkdlJSQktXbXBRM0ZTTm9xWnFSSGo2QzFVMkQvL3hvYzNqcnczcWg1dkRCM1hvMnZiZXIvMTlJZ0VZK25xVTl0RHBNRWJWcWdhTHloQVBzVno0dnJTNTFtSjdsYmRqMDcySWlJaUlpSnpGRU1URXF0TmJuTnIvMW9paDhJWGh4dkpTR3lIYSs2UlpBckhaZGozMDBPbk5KNWMwYWxwUTFGUnQ5WGhubXFxS0FJaEZZdWowZXVoYko3QklSUko0U0F3M0xmV2FKcXZIeWNSU0xFNmNERGV4REJxOUZ1K2Mzd0U5Z1BmTy80SitQaEVJa0h0aFdmK3BlUHJZQm9mN1dYeHljUThpUFFNd3hEOEdJZ0IzUkYyTmcrVm4wYXp0MnB2MHRtSFF2d2ZlaFhqdk1PaWh4NXhEN3dxZjhyY1ZyUWpFNVBBaEFJQU5PZnRzN3VjblZ3aUJocjJmaGEzcWluOG1UN2Y2L0krRlI3SHV3cThBREwrenNjSDloVzJQeHQ5czh6cW0zci93cThOVGJVd3RURE52c0NtQ1NIai8yQ09CR0Ryb3pmYlY2c3pEdzhUV3FnZGIvV3lzdVQ0MDFYQXV2UTdIcXJJZENvQk02ZlI2MUxiMmFua3UvU3VMUUhOS3hEQWhCTG5jSWp3REVPYmhDd0E0V3BsOVdhNVpyV3F3K0h0aGZILyszOW1mc0xNay9iS01nNGlJaUlqb1VqRUU2U0crR3ZXRXpXMXZETG5QN0hGeGN6VWVPdkpCbDR6ajdqNWo4SStJNFRoY2NSNHZuZm9XQU15VzBxeTNNUjNtd2I3ajBGc1JCQUQ0TEh1dk1GMmpYdE9NVlpuZjQvbVVtUWh5VStMLzlaK0taU2MyT1JSazZLSEhhNmUzNHBXQnMxR3Bxc2VxMDF1N1BBQnB5MHZxamxpdlVBQ0c2aFpid1FZQTlGRUU0L3JXNm92UHN2ZmEzTS9QNUliYzBVRElXYU9ERWp1MEJLcGFwd1ZnV0ViVnVJcElXNHNUSjJOeDRtVGg4WjBIM2pEN0pMKy9UeVQrSi9aNmZIaGhKNDVYNTlpOTNwM1IxMkNvZjE5OG1yMm4wMWFOQ1hKVFlxaC9EQUJEdVBqbWtQdWRQa2UxcWhIM0gxb0xBSjFXMGVWSWc4OTVmY2UzV3preTNLUVo4dVJlZ3pHNTEyQzcrOC9ZdndicXk5Q0lsb2lJaUlqb1NzQVFoTXdZUHpHdlVmOVY4V0Y2TTIxdE9zemR2VWZqaHRaUDNnK1duOFYzK2ViVE5VN1hGdUwvenY2SUp4SW5vNjlYQ0o1Tm5vYVZwNzVGbmRwNlZZbXBScTBLeTA1K2dWcDFvMFgxeStXUTZoc0ZzY2hRdDdHLzNINWpVWi9XMVRvTVZRUzJYNXQvNnpRTlBSenJDWEtvNGp5MkZxVFozUDVDNmt5enh5SUFVeU1OcStmVXFodXgvT1JtdXpmeVEvMWpjRitmc1FBQWpWN2I3bmpzTVRUR0hZTkl6d0E4MWU5V0xEbStFWGsyK3BmRWVvZmk5c2dSa0lqRVdCUS9FWS8vK1RHcUhWd3B4NTRwRWNPRTM5bmZrYk1yUW5VM0Q0bWJSU1dPdDh6ZDdQdTIyejJsY2hBUkVSRVJkUVdHSUQzRWdqL01LenNHK2ZYQmczM0hBekNVNDVjMC96WFZSYVBydWw0amZqTER6VWl0eWMyb2Qyc0lvbTd0aVdKcVJ0UklUSTBjQWNEUVhQYi96djVrOWJ4N3kwNGp4TjBYZC9VZWhVUmxMN3c4WUJhZVQvL0tvZVU5N1ZWZmRMWEIvbjBBR0twU2ZtOHZCSkVaUXBCYWRaUGRxU0IrYm9ZUXBFN2Q1RkNWUVdWTEhkS2RhSDQ1SWlCT1dJSG91L3cvMnUzREV0ZGE2UUw4VlFsU3EyNDBtK0lpRTBudyt1QjdBUUFmWmUxR1d0VmZLNSswbUZUbjZLSEhLNW5mNDdWQmQwTXA4OFNTcENsNDh1aW5hTlNxeks3cEpwYmhzZmlKa0lqRWFOYXE4V0xHMTUwU2dDaGxIaGdmK3RmcVBxOWtmaSs4Sm12NitmUVNsbHYrS0dzWENsdW5sUFhVeWdrL3VRSngzbUVBZ0l5YVBKdFRoRVlGSlNMZU93eGF2UTdhZG9JdGlVamNwZjJMN284WksvUUtzdWE1bEJsZGRtMGlJaUlpb3JZWWd2UVFiZnQ1L0NNaVNQaStyS1hXWnIrUHptYjhSTlkwQkRGV2d0U2FWSUdJQU53WlBRclRvNjRTeHZqUDlDL1IxT1ptMTlSWGViOURMQkxoenVockVPN2hoMWNHM29WM3p1L0E3K1huT2p4ZTQ0MzUxb0kwL05ySmZRbGtZaWxHQmhqNlBoeXR5bTUzNm9veEJLbFcyOS9Qdi9WbjNCVlRZU1FpTVdiMUhnWEFNQlhKa2FXRlRmdk5HQ3RCZEhxOTJSUVhtZml2LzFSVXF1cnRMb0ZhMFZLSE44LytoR1g5cHlMY3d3OWpncE1zVmdaNm9PODQ5UEwwaDFhdnc2clRXM0MrM3JGR3QrMlpIRDRFYnVLL2xxN05iaWhEa1oyVmhJTGQvMXJXK0dENU9aUzExSnB0Znp4aEVzYTByakpqaTYzZUxZNU1mM0hXdUpCa29aL010L2wvNEkvS0MxYjNHK3huQ085S21tdnNWbEFOOWUrTGViSGo4ZWFaSDUwSzJvaUlpSWlJcmxRTVFVdzhrelRGYkw2OU01eFpJaFJvL3diSmVCTnp1Um43VlpoK0txK1VHa0lRWXo4UVQ2a2Jua2lZaENHdGZSZXFWUTE0OXVSbWxMZlV0WHYremJrSDBhSlQ0NzQrWTZHVWVlTHBmcmZoY01WNXJMdndLd2I0UnR0Y250Yld6OHZZaDhUSHljYVhqaGdSRUF0UHFSc0FZSXVkNlNoR3hoQ2tSbVcvb3NHdmRUcU1veXZET09PbXNJR0liSzBDK1NydmQ3dWhsSkhwMUJGN1ZSUE9TS3ZNd3ViY2d6aGRXNGlqVlJmTnRsMFRsQ0QwVG5ubjNBNmtWV1paTzRYVGZHU2VGdjB4Z3QyVmRrT1F2NlltNlIxZXJyaTdpQUJoMmxtelZtM3hjelVWMnRvNDFkNVN5ajR5VHl4T25BeDNpUXpQcDg3QU4zbUhzVEZuZjZkWGhieDdmZ2QybG1TWVBkZlhLeGd2RFpnRndMQ3lWblpEbWRuMnNjRkpXQkIzWTZlT2c0aUlpSWdJWUFqU0k4VjVoeUhBemZ1eVgxY3NFdjFWOVdIUzA4STRIYVplMHdTbHpBTXZENWlGTUE4L0FFQjVTeDArek5vSnNVaU1YcDcrRGwzbmo4b3NOR2xVbU50M0hPUmlLWVlIeE9KNGRjNWxiM3JhbnV0Q0RLdXI1RFZXT05TMDA5Z1R4TkZLa0s2NDZRNXc4NEpHcjBWcGN5MjJGdnpwMERFU2tVVDQzdG1lSUpjU0hBTEF3dmdKV0JnL3dlTDVwY2MvUjJadGdWUG5taGsxVWxqRnlDallUV2xqYndOakNGS3RhclI2OC8veHhkM1luSGZRN0xsQU4yK3pGWHJhcm96VFZWTDlvaEhpN2dNQWNKUEk0Q0dSbzk1S2p4NkpTSXlnMXRlZDMyUzdZcWRHM1lnZHhTZHdkKzh4a0lqRW1CbzVBcW0rMFhqdHpBOTJneU5uNmZRNmkrbEZwbFA2TkRxdHhmYkx1Ync0RVJFUkVia1doaUFtRGxXY2QycmF5ZmpRWkhoSkRRMysyallEdlJUR1Q4bU5QQ1J5ekkwWmh5OXlEMWk5NmVrc1BqSlBpRnFMN2ExTmg2blROS05XM1lTRDVXY3hOWElFc2h2SzhFTDZmL0hoaVBsT1grdjU5UC9pNldNYnNDUnBDakpxOHJDdDhDZzhwVzQ0azFZbzdITmphQ3B1N1RYMEVsOVZ4MFI2Qm1CUWF6WE9vWXB6TmdNZTAya2hRaVZJTzcwdC9xb0U2ZnpwTUo5YzNJTWR4U2ZoTFhXSFhDekYzTDdYNGJ2OFAydzJKd1hhVElmcHBFcVF5eTNVM1JjM2hnMEFBSnl0SzRLN1dJWW9SU0Q2S0lMdEh2ZFhtRmRyZFh1VnFzSGk5elFxTU5Ic3NiMnBRWjFwUXVnQTRYc1JnUDQrRVZaN2dzUjRoUWkvMDV3MkZSWnRmWmYvQnpKckN2Qmt2MXNSNk9hTldPOVFyQjUwTjk0OCs2UEZORFZiZndmODVBcXpiWFhxSnJ1TmdZbUlpSWlJdWhOREVCTTduZXdwTVRRZ1JnaEJQcjY0dTFQRzRDNlJZVlJRSW5SNnZUQk40YWwrdHlMSVRZa0JmdEY0UHYwcmg2YWRkSVRwMHEzbXE4TVlidTZOMDJFK3pkNkxTbFVEZHBha096VGR3cGJzaGpMODc5RlAwZEw2S1hDanBnV05taGFyWTdoVUVaNEJ1S0ZOdUdScVY4a3BzeXFJMnlOSENMMFhwa1ZlaFdtUlYxazl6blNhanRBVHBKM3BNRjNaRXdRQWlwcXFVQ29TWTgzZ2V4SGhHWUQrUHBGNDZ0Z0dtNnZ4bUlZZ3preUhVVWpkOEVYdVFYeVN2Y2Z1Zm5GZW9Uam5aTStQc21icm9ZUXRrWjRCRUxlK2prOHY3c0dZNENSRUtRS1I2aGR0OHhpWldJSytYaUVBZ1BQMUpRNWRSd1NSV2VQVnl5WENNd0JYQmNhWlBaZnNFMlUxQkVuMmlSUytQMW1kMis2NXo5WVZZZkhSVDdFNGNUSlNmYVBnSVpIajZYNjM0ZXY4dzlpUXZWZm9LZkxXa0RsV2o1L2RlelJtOXg0dFBQNGk5d0EyNVJ4dzZIVVJFUkVSRVYxdURFRjZtTEhCL2VFcGtlTjRkUTRHK0JwdTRIYVZaR0JhNUZXSTlBekF5d05tNFovcFgxbk05ZStNeFdOOVpYK0ZJTjVTZDdoTERBMG1BMXVuNW9oRWhrK0RxMVVOK0tId3I2a1dsOUlBc2lzclcweWwrRVloeFRmSzV2WUQ1V2VoMFJnQ2dCQjNINHdLU3JTNXJ6VWVFam5rcmMxREpTS1J6VS9OeFJEQnV6VXNFWnZzVjY5dWJyZUN4QmxhdlE2L2xKekVmWDNHSXRUZEYwOG0zb0xuMHIreU9zMUFLdjVyT293akljZ3cvNzRZSDVLTUZOOG92SFB1WjdzTmFRZjU5Y0dpaEluSWE2ekF1K2QzNEZSTmZzZGVVRHVPVkY3QWh1eTlpUE1PUTNwTkhzSThmSEZEYUFwNmVmZ2p3TTBiRlZhQ3cxaXZVTWhhWDd1ajR4b2UwRmVZYW1JVTVSbUlmajY5c0wzbytLVy9FQnRtUm8wVXFyU3lHOHJRV3hHRVlRRjk4V0hXVG90OSsvdEVBREJNNDNJMGFLdFZOK0s1OUM5eGQrOHhtQkl4REFBd05XSTRZcjFDc2ZyMGxrdXE3UEJ0VXlrQ0FFRW1EV21EM1pWUTZjMm53L2gxUVk4ZklpSWlJaUtBSVVpUEloVkpjSHZyY3JON1N6T0ZFR1JQV1NaeUc4dnhSTUprQkxoNVkyWHFIVmh4Y3JOWnFidW1FK2JRbTk1NEdGZGRNVFUrSkFYalExS3c5dHpQMkZGOHd1bzVSQUQ2ZW9VaTFTOGFhWlVYa0dObGVkWUFOMjlVcXhwNjdMei8rL3FNTmF1T1dKaTIzbXpLUXk5UGY0dFB4WTFWSUFCd1YrL1J1TXZrazNGYjVzUmNoem00RGdEd2RmNWhmSHJSZWtYRnplR0RjSFA0SUtkZUF3QjhuLzhIVW55aU1NUS9CaW0rVWJnL1ppdyt1R0I1MHl3MWVhMXRiMGJGSWhIaXZNTXd0TFVKTGdDejFWS1VKcSs3TGJGSWhIdjZqQUZnK1BuWW01TFRHYjdPT3lUMHJ6bFovZGRLSjBQOCt1Qm5LKy9YcE5hd0FIQThCREZXQkpsV2FqMlhNZ08rY2svNHloVDRJcmZ6S3lDaVBBTnhUVkFDQUNDM29Sd2ZaKzNHUDFPbUk4VGRCekZlSWNneXFXTHhsTG9KWWQrSjZoeW5ycVBUNi9HZmk3OGh1NkVNRDhkTmdFd3NRWUl5REg1eUJXclZUUlpocDdFWjlQK2QvY2x1RmQyczZGR1lGVDNLNXZZbFNWT2NHaWNSRVJFUjBhVmdDTktEakE5TlJxQ2JONXExYWh3c1A0dUZKaXVsN0M4N0E0bElqTWNTSnFLc3BRN2xMWFZ3ay95MUZLaEtkK2xOUlIxZFlVVmwwc1JRSWhLM3JzQmg2S1VpRW9ud2JNbzBlRW5kSVJOSnJJWWdUeWJlZ2tqUEFQeFJtWVUxWjM3b2xDcVc5dnhZZUJUckx2emE3bjREL0tJdHBoMDR3dGdVdGFOYXVxQXByQjdBbTJkL3hPdURMN3RKNFFBQUlBQkpSRUZVNzRXLzNBdVR3Z2ZqVEcwaDlwYWROdHRQYXRvWXRiVVNKTjQ3REZNaWhpSEZOMHFZOHZYWGVmVTRVMXVJM3l2T1lWL1pHWnZYdnpGMGdMQjZ6NGRaTzIxT3gra3NldnpWMExlNHVSb1g2a3ZRMXlzRU40VVB0QnFDWEJ1Y0pPenJTSlBhQVg3UmlQVU9CV0NvUEJuUjJoQTJyN0VjdnZJbzNCRjlOYnlrN2xhck15NUZuSGVZVUFYeTMveERTSy9KUTZOV0JVK0pIS09ERXMxQ2tORkJpVUpGa3JXcE1vNzRyZlFVU3BwcjhFelNGSHlVdGN2cTMyRWlJaUlpb2lzVlE1QWV3bE1peDh5b3F3RUF1MHJTMFdpbDE4YWUwa3lvZFZxazErU2hYdE5zOWlsOGkxWmpzYit6dnM0N2hLL3pEdG5jL3VxZzJZajFDaFZDa0NIK01WZ1Vmek9hZFdyTU83d09nT0hUNUpQVnVSZ1pHSStCZnIwdFBobjNsWGtpWG1tNHFWTkkzUzVMQU9LTU82S3VBUUJrMVpjaXhzdCtVMDFUWjJvTE96UXQ2UE9yRjhGZElrT3puZDRxZTBvekxWWW9NV1dyVndOZ0NBWFduTm1HNTFKbVFBUmdRZHdFWkRXVW1sVzJ5RXltd3hoL3Q1R2VBUmdaR0M4OHJ3ZUVIaW4vZC9ZbjdHcGQ4dlRmQSs5Q3ZIZVluVmRvOEhqQ0pEeWVNS25kL1l3dVpZcVYwZDZ5VFBUMUNrRWZSVENTZlNLUlh2TlhkVWlpc3Bld2xQQnZwYWZhUFpjSXdGMnQxUXhaOVNVNFhWc2doQ0FyVDMyRDUxSm1JTjQ3REpON0RZWllKTUw3RGdSdWp2cTE1Q1Q2K1lRajNqc2NlMHRQUXc4OURwYWZhYTNNU3NiR25QM0M2aXJqUWd6OVNrcWFhNUR1UUQ4UVcwN1hGbUJoMnZwTENxNk0wNE4ybDU3QzZUWXIvY1I2aGVMVlFiTUJBRS84K1FrdU5wU2FiVTlRaHVPNjRQNGR2allSRVJFUmtTME1RV0NZL3RBUnBsTWdPbnFPZ3FZSzdDZytpVHVqUjhGUHJvQWVldnhRZU5UbS9nZkx6d3JmKzVzMU11MmFKcHVtWkNMRDI4VjRvMXphWEFOdm1RZTg0WUU0N3pDY3F5c0NBQnlyeXNiSXdIakVlWWZDVXlJM0MzU0dCOFFLbjJydktjdnM4akU3Njd2OEk0anZkeXZlT2ZlemNKUFdsWXlmMnR0YkhyaEIwM3hKSzVDY3JNN0ZqdUlUdURFMEZlNFNHUlluVHNaVFJ6Y0lqV0JOSzBHTVBVRktXMWRMT1ZOYmlIM2xwM0drNGdMZUhmYWcyVDdkU1NJU0k3eDFaUmRiOXBSbTRxN28wWkNKSmJndFlxaFpDSEpqYUNvQVEyaTNvL2hrdTljYkc5ei8vN04zNTJGUmx1c0R4Ny9EdnU4SXNncHE3b3BvdUorMHJBeTNzbXl4elhMcHRCeHRQWm1abmRRV3M2TjE4bWhhdHY2ME9xbFpJcVhpcm9VTG1vcmlnc2dpbSt3REF3d0RNNzgvaURkR0JoZ1d4ZVgrWEJlWDhMN1ArOHd6Z0RydlBmZHozM1QrTTlqejQ0V0RTcDBjcVA3WnpZdGZ5NExlRDlMQjBadklQN2N1dFdZZ1pFVmlEQjBjMjJINE0yeTRQZnNFdC9uMHd0bmFucjk1ZDJWYmRqemRYUU9VZ05UV3JHTXREakMyTkhQbms4U3R6YjcydERxRDArcU14Z2NLSVlRUVFnalJSQklFQWNZSHRMd05hM1BuT0ZLUXpJbWlDOHFOMDg2TEowa3ZNKytHMTdQV2pWaWV0dkYwL3BheXNxaXVIVkd6ZFNPdE5JL01za0xhMjdzeDJPdW12NElnZjlZaXNGUlowTk10a0FONTU1UTVCdnk1MVVTcjEzR2dHZW42S2xUYzdCbHFOR2RyaXMwN3k3ejR0U1Eyc1p0SmMxaXFMSlM2RXVXdHNKMnBJVjhsN2FTZlJ5aWVOazU0MmpqajcrQ3ViSE93c2Z6cm40R2FBTmU1a216K2Z2QlRzc3VMQUxDMk1QMVB4UWNKRzQydUJ3aHo2OERVanJjQ3NEcDVMNy9ublRGMUtROEVEV2FZZDFkMCtpcGVPN3JHck8rQkNoanMzWVZKd1VNYkRZSVVWR2pZbW5XTVNMKys5UGZvU0grUGpoektQMGNIUjI5bEsweGNRWkxKb3FtMTJWbGE4MGhJZFkyWDFOSmM5dVdjcnZQM1hWT3BaWDc4T3Q0TG00UzNyUXN1MXZaS3NLODE2UFJWeXQ4dnFLNWhrcUxKSmRqUmk0bEJnOWgxTVVISlZLa3k2SnZjNlVvSUlZUVFRb2diaFVYalE4VGxWcWdycGNwUWhVNWZ5YmZKKzh5K0x2alBlZ3VBY3JQYUZEYzV0MWVLcjE3S3hkcWVDTTlPUEI1eUMrLzFtVVNnZzZlU3RWQzdKc2pCL09wZ1JPMnRFeGZMaTVUMTlITDlhMzU3U3h0Ni8xbTA4VURldVFhekgweFJBVTkzdnAwSC90eXljcmtjYldKQnllYXlxMVhUcGFuZmk2WXFyYXJnazdOYk9WR1V4Z3VIdnpLcTgyQlRLOENocTlXdTJKemZxUnl0bXZUU2ZPVWpUMXVzQkFnU2k3TllsN2JmNkh6TlI3NjJoSEQzRUtBNjhIU3VKTnZvZkkzYVdTcGRuUDM0b085anZOeDFiS01Ca0JycjB2WXJtU3QvNzN3N0RsYTJUT3Q0bXhKOCt2bkNvVWJuZUNKMEJCNDJUZ0I4bTdKUHljYTRWSDVGQ2ZQajE3SDdZZ0lmbm82dWQxeHJXWCtoZXV1YWo1MHJMM2NicXhSNjNaeDU5TEsxWHhaQ0NDR0VFT0phSjVrZ05MLyt3TkwrVCtKdjc5R2lPV3JzejBza3NTU0xuRCszSVppams1TVBVSjFWa1ZGVzBPVEh2TW1sUFZOQ2J5V3pySUNQejJ5bWc1TTNOem0zNXlibjluVnVNcTFVbG5XMnd3QWN6RXRrbkgrL1B6dFZ0Q09wcEhwdi95bDFPajUycnZSMEMxVEdobnVFS0RlMXV5ODJmU3ZNMUk2M2NidHZiL1FHUTUxdE5tMnBwa3RHVThSa0hlZmJsTDhDWG1WWDRMa2N5ajlIWFA2NU9yZm1kaGJWd1JpZHZyTEZ0KzFUUW0vRjI5YUZLb09lcFdkL3JUY1FjSC9RSUtVbVRFTjFhR3JxZGdCR0JXc3p5Z3BJSzgxVDZuTFVKNytpaEIvU2ZtZFM4RkE4Ylp4NHAvZERCRHQ2QWJBbjU1VFJGaGxUK3JwM1VMYk9IQzlNSlRiM2JJUGowMHJ6V0hKNlU0TmpXc3ZlbkZOTUNCaEFzS09YOG4wb3E2cmdmNm4xMTQrNVVwYUVQNjRVeFczTTR2REhHanpmR3ZWaGhCQkNDQ0dFcUNHWklGZUo3MUorNCtjTGNXYVB0MVJaMFB2UExJN3pKVG5OZXRmWjBiSzY2MGM3TzFkZTdUNk82UjF2WTNpNzdrb0FwTXFnNTJ4eEpqK254NUZmVVlMdG45c2V0TFcyTFp4U1p5aGZEL0Q4NnlZMTRjOUNpTUdPM2tyYjBtSGUxYTFWMWJwU2poU2NOK001L3JXZDRPK2RibGUyREczT09ucEZnZ2FYbTcybGpmTDVsWG8rcG41TGFyb01hZlV0SzY0N3dMTVRJMzE3QWRYYk40WjZkOFhiMXFYT3VKNnVnWXoxN3dkVUZ5Vk5ydFhxK1ZJVEFpT012aTZ2MHZIVitWM01pUHVpVHJITitxeEwyOCtaUDdlUzFBUkFTaXUxZko2MG85RnJSN1d2L3Ayck11ajVySlc3dnJTVTNtQ29VM2RrdzRXREZPbEsyMmhGMVdvWDJoVkNDQ0dFRU9KcUk1a2dWd2x6NjREVTZPa1dpS09WTFFCSEM1T2I5Wmd1ZndZbjhpdEtTQ3ZObzQ5Yk1JbkZXUndyVE9WWVlRcG5pak9Oc2o1cXRrM1U3a1JUYWFqaVpGRTZmZDA3RU9IWlNjbHVxQ2xxcUtLNkUwUmlTUmI5UFVJQjJIa3hnU3FEdnRIMTFiNkJ2ck45SHdDaU00NjBhc0hKMXZCYzNPZE52a1pUcWNYTHhyaTRabHVwQ2NhMGRBMkhDNUpaZm5ZTDR3TDY0Mi92d1gyQkE1a1FNSUNEK2VmWWxIR1k0NFdwQkR0NjhVcTNjVmlxTENpbzBMRHFYTU9CaGRyYk9vNFVuR2Y1MmExTnlwYUM2bURCMnRSWVp2ZTRSemwydERDRlFqTzJqR3pMUGthRVowZldweDBnOVNwc0ZWdnpkN2pHVGM3dHNWSlpLa1Z2cndSTGxZcnVyZ0dFdTRmUXp5T1VGRTBPNzU3YzBHQXdKTWpCaTM5Mkd3ZkFleWMzY0tHSi8vNEpJWVFRUWdqUlhCSUV1VWJkOWVjNzFBQngrWTFuVlpoUzArRWlUMXZDWitlMlVWUlJXdThXRTB1VkJaYXFQd3VqWGxMQThsaGhDbjNkTzlEQjBSdFBXMmZ5dE1Xa2FISlprUmpENFlMelhDd3ZJdEt2cjNMOXR1ekd1M0VBU2plT0dyOWsvbkhWQlVDQVpuZHVDWGJ3VWo0dnE5UzIxbkthckNhWTFsQ2JYblBvOUpWc3lUckcxcXhqM096WmtYc0NCdERWeFk4Qm5wMFk0Tm1KdE5JODNHMGNjYkt5UTZldjRvTlRHeW1wTEc5d3ppK1NkdUpqNThhRnNqeis3L3p1Wm0zWDZlRWF3SXd1ZHhrZEcrUjFFLy9zTm82UHovemFZQmJPd2J3a0R1UWwxbW4xZkRVSWRQQmt4azNHejZ1ZlJ5aXZkQnZIa3ROUmx6V3c1bVBucW56K2RPYzdqSXJBVnVncnVkaElQUmw3aTcreW9DNldxMXZVL1VnSUlZUVFRb2lta0NESU5TakkwWXNJejQ0QVhDak5NK29hMFJRMTNXVnl0V295eXdvYkhGdDc2MGJ0VEJDQXVQd2tYSzBkMkpOelN1bTBZY0RBcjVsL0tHTkcrUFFBNEd4eHBsbnZxUGR5Q3pLcUtiQTE2eGlmSnNZMGV0M2w0RzNyZ3I1VzVvcXBMUjdOVWZ0ZC9JYnFtL2c3ZUhLclQ4OVdlY3hMV2Fvc2xCdmExcXF4WXFDNjhPMkJ2SE4wYy9IbndlQWg5SFlMTXFydmNiWTRrNXp5eGpNNkRCaDRQK0Vuc3pLSExxVUN4Z2ZjekNNZGhpa0J1TGo4SkxxN0JtQnZhY01ncjV1NHliazlueVZ0cjdmV2h3RURDeE4rUW05b2VaSFQ1dFNPcVkrWHJUTnY5THhYS2E2NzRjSkJwVVZ1aEdkSC90MzNNWmFjMnRScVhZNGNyV3pwNVJaRUg3ZGcrcmgxb0wyOW0zS3VkZ0FrVlpOTFhINVNxenltRUVJSUljU05ycXFxQ2t0TDJXcmMyaVFJMGdLdTFnNVgvREZWd05UUVc1VWJqMTh6anpaNmphNVdhcnlidFFPRnVsS2NyT3lVK2dpTkJVQUFQR3lydTJQbzlGVjFVdTNUU3ZQNDZ2eXVlcThOY1BDa2s1TXZBTnZNYk4xNXRqaVR4SklzT2puNXN2dGlBc3ZQYnIzTXZUYnE5MmJQK3k3THZOMWMvSUhxNEVORDJRaTkzWUtVcmpxdExkdzlSTm5tMUZDcjJPWTBlM1d6Y1NUY0k0UlFwM1oxem5WM0RXRDV6VlBabTNPS0RSY09ObGdYcERrQkVHOWJGNTdwZkFkaDdoMlVZMnZUWWxtZHZKZGdSeTllN3pFQmIxc1hQRzJkZWJYYmVJNFZwdkp0eWo2VGRVWmFJd0RTbXR4c0hIbXIxLzFLTU81Zy9qbStQcjhMVzB0clpuZS9oMTV1UWZqWnUvTiszMGM0a0pmSXh2UkRKS2pUbGVmeHhySHZnYWJWZ1BtYmR6ZW1keHBaNTdpbVVzdlJ3aFNPRkp6blNQNTU4aW91ZjZ0dUlZUVFRb2did2JKbHl6aDc5aXlMRnk5R3BXck9xL0cvSkNVbEVSMGR6Y01QUDR5Ym14dW5UcDJpVzdkdXJiVFNhNDhFUVJyUjJiazlKWlhsbEZWcUtkZnIwRlpWWW10cFJXVDd2amhaVlJjV1ZWL0JRb1QzQkVUUTY4OGI0anh0TVZ1eWpqVjZUVzZ0bTl0WHVvM2pwUG9DdmQyQ2xVNHRKeHJwa0FFb3JYVHpLcXJuOG5md01Idk5rZTNEZ09xYnlmTWxGK3RjVzZtdnF0T090YnhLeDRMNDlUd1lQSmpQem0xWENyL1c5Mjc2b3gyRzhXaUhZZld1NFM2L3Z0emwxN2ZlOHdESm1oeGVPUHhWbzgrbnBSeXRiQm5vZVJOMy9Gbm5KS0hvd21WN3JEN3V3V2lyS2xIclNpbXBMS2RDWDRsT1g2VzBLNTdXOFRabGJFSURoVVo5YTczelg2bXZ2OTZFaDQwVDRSNGhEUFh1U2kvWElLVVZyUUVETVZueC9KcDVoRnQ5ZW5LN2IyOXNMS3k0cFYxM2JtblhuU01GNTFtWHRwOFRMZnhlV0tvc0dPL2ZuL3VEQjJIN1o5ZWIwcW9LL250bU03L2xuZ1lnUlpQTFMwZSs0YW1PSXhuaTNRWDRLOUIwdkRDVlRSbUhPWlNmMUt6Z1MwUE1xUjF6ZitBZy90YXUvditRMnR1NzgyYlArNVRzbmNUaUxKYWMyb1NCNnI4ei80ci9nYnNESW5nd2FERFdGcGJLVmlSTnBaYVQ2Z3VrYVhMSkxpOGl2MEpEaGI2U1FBZFB5cXQwNkF4VlJzL1hVbVdCbGNvQ0d3c3JWQ29WSjlSLy9Wd3l5d280bUYrZDZaT2d2bUFVSkZLaHd0V204ZUN3czdXZDBlZHVObzZOWG1OT0RSY2hoQkRpUmpaejVrek9uajNMMUtsVG1UQmh3bVY5ckpkZmZwbVRKMDhTSFIxOTJSN2poUmRlb0dmUG5reVpNcVZWMTNQaHdnVysrKzQ3amg0OVNrRkJBZGJXMXZqNCtEQjkrblRDdzhPVmNaR1JrVWJYMmR2YjA2NWRPOExDd2hnN2RpeCtmbjRtNTQrTWpLUjc5KzU4OElGeGg3dlkyRmptejU5UFNFZ0lIM3p3QVhaMmRpYXZyOUdsU3hlaW9xTDQ1WmRmNnF5bHFTNWV2RWgwZERUanhvMGpMUzJOMTE1N2pYSGp4akZ0MmpRc0xHNjhYaWtTQkduRXE5M0dLZHRHNnBOOGhRb21Edlh1eXNPMWJ2Uy9UdDZOem94M2MyTnp6L0o0eUMxWXFpem83aHBBZDljQTVWeUtKdGVvVFdndnR5QzhiSnpKclNpbXRGSkxsVUZQWitmMlBCZzhCSURqaGRWamwvWjdzc25ydDFDcFdCajJjSjNqV2VXRlBIM3dzenJIaTNTbHJHaWpMVEMxUFJmM3VWSE5BbjhIRDdPZi83MkJBM2lrZ2VDTUFmZ3AvVkNEYzJ6Sk9zWVhEWFF5K1hid3pIclBqZmUvbWI2MXNpSHFVNndyWTBmMkNlVnJWMnNIcG5TOGxhS0tVblNHU2lJOC9tcEZXeE5VczdlMEljalJpdzZPM29RNitkREROVUJwR1YxRGJ6QndNUDhjLzB2OVRXbWZuRlN5bmYrbHhqSStvRDkzdFEvRDN0S0d2dTRoOUhVUDRaUTZuYlZwKzV1OHBVSUZER3ZYalVuQlE0M3FWU1NvMC9ub2RIU2RJRnV4cm93UFRtM2s5N3d6UEJFNkFrK2I2a3luWG01QjlISUxvcUJDdzlJenYzTFlqQzVHNWpLbjdvV21nUm9wUFZ3RCtHZTM4Y28ycXJUU1BPYWRXR2VVUmFRM0dGaWZ0cC9mYzg5d1Q4RE5ERy9YSFdzTEt4eXRiTG5ab3lNM2UzUnM4cnEzWlIvbnYyYzJzeXBwTzBmeWt4c3M0dXhoNjhSbkVVODFhZjYzZXQxdjFqaHBsU3VFRUVMVUx6VTFsYk5uejJKbFpjVzJiZHN1ZXhEa1Nzak56U1UvdjNYcmhpVWtKREI3OW16czdPd1lNV0lFbnA2ZUZCVVZjZVRJRVZKVFU0MkNJQUMrdnI2TUcxZGR6TDJzckl6VTFGUzJidDNLeG8wYmVmVFJSN24vL3Z2Tnl0SklUVTFsMGFKRmVIaDQ4TlpiYnpVYUFBRzQ5ZFpiaVk2T3BxaW80VnByNXJDMnJuNXpzS3FxaXQ2OWV6TnIxaXdXTFZwRWFXa3BMN3p3UW92bnY5WklFS1FSeVpxY0JvTWdWUVk5MzZic3ZlenJzRlJaOEdEUVlPV2Q5VDA1cDloOU1jR3NhM08wYXQ0NytST1BkQmhHZ0lNSGxpb0x5cXQwbkZSZllHVmlqTkU3d0lFT25rYlpBYlZwOVRwK3VuQ3c1VSttQlphZDNYelo1aTdXTlZ5a3N6a1NpK3V2eWFDcDFQSkYwazZPRjZZMk9FZVZ2cXJaUlM2VE5SY2JEWUlVVkdoWW1QQ1RVWkhTNHNveUJucDJydFBoSTcwc255Uk5OZ0RqQS9yelFOQmdrM1BtYU5Yc3lUbkZyeGwvbU96bW90YVY4czM1M2Z5WWRvRHhBZjBaN1JlT3ZhVU5YVjM4dVNjZ29zbEJrQUZlblhtaHkyamw2OUpLTFY4bjcyWkw1dEVHdDFIdHl6bk5vYndrN2c2NG1ic0RibFpxYkpSWFZYQlNmZmt5ZEpwQ1JYVUcyTU1kaGlsLy94TkxzcGdmdjQ1aVhabkphekxMQ2xoMmRndi9sN3lIdnU0aDlIWUxvb3V6SDc3MmJrcDlGSFB0dXBpQUFZaEtQOXpDWnlLRUVFS0l5eVVtcHZxTncySERockZqeHc2U2twSUlEUTF0NDFXMXpDZWZmSUtOalUzakE1dGc1Y3FWV0ZoWThQSEhIK1BsNVdWMHJyaTQ3dFp3RHc4UDdyNzdicU5qR28yRzVjdVg4OVZYWDZIUmFIanl5WWJmSEMwcEtXSGV2SGtZREFiZWZQTk5QRDMvcXBOblRvWkhRa0lDMzN6empjbHpqbzZPTEY2OHVORTVDZ3VyeXgra3A2ZGpaV1ZGaHc0ZGVQTEpKL0gxOVNVdExZMTI3ZHBoYTJ2YjZEelhDd21DTk9KMGNRYStkbTZnQWd0VWdBcVZDa3AwNWFTVjViSGh3c0VyMGpxenlxQm4vb2wxTEF4N21PenlvaVlIQXc3bG4rTlEvcmxHeDZWcWNxa3k2STF1bEtvTWVrNnBNL2pxL0M3bFhlQzJlbGQyYTVaNW5XVmFRODMyaGV3eTQraHJucmFZZWZIcnpKcmpwRHFkMTQ5OWg3WEtFaXNMU3l6Ky9QMVI2OHBKS3NrMmFrRjhxZDl6endDUXBMblk0R1BVMUdOSktzbXVjMjczeFFSS2RPWFlXZHBnYTJtTnRjb0NDNVVGS3BVS1RXVTVTU1VYT1pDWFdHY2Rlb09CekxJQ0FoMjlVQUZsVlJXY0tjN2swOFJ0eXZhSEg5TU9NcXA5R0s3V0R1ajBsWndydWNpeHdoVDI1eVdhWElzcEpaWGxyRTdleTgvcGNVd0lpQ0RTcnk5UjZYRm1YVnRiYk81WnRtWWQ1emFmbm16Tk9zYTNLZnNvTW5PYm1sYXY0L3ZVMzlpVWNaalJmdUhjNVJmR1IyZCthWlh1S244VUpsT21OMzhlVStOVktoVSs5bTVLQUNRdVA0bC9uNHBxc0k1TURiV3VqRjBYVDdMcjRrbWdPcGpxYStlR3A2MFRMdFlPT0Z2YlkyOXBnN1hLRW1zTFN5eFZGaGd3VUdYUVU2blgvOWtDMi94Z1VMNjJtRWQrLzlqczhVSUlJWVJvT2IxZXo0NGRPK2pXclJ2anhvMWp4NDRkeE1URU1IMzY5TFplR2dhRG9kbjFMQndkRzk4dTIxVG56cDBqTkRTMFRnQUV3Tm01NGV6L0dvNk9qcnowMGt1VWxwYXlkdTFhQmcwYVZHOTlEYjFlejd2dnZrdG1aaVp2dlBFR25UcDFNanEvWXNVS282OFRFeE5adEdnUkw3endBbDI3ZG0xMExaYVdsa3lkT3RXc2RRTzg4ODQ3Sm8rLy9mYmI5TzNiY09tQTY0a0VRUnJ4UTJvc1A2VEd0c2xqUC9UYlJ3Qm8vN3daeXk0dllsNzhXckxMaXk1Yis4djRvalR1MjdzWUZTcmxwcjFDcjJ1em9xUnRxYjd0QytWVk9vNll1VTFDcDY5czBrMWtiZThuL0d6V3VBME5aT2NrYTNJYUxEcmFrSm1IdndTcU14Rk0vZnkxZWgwTFQxWjNia2txdVZpbllHNVRGT3ZLK09yOExqYW14MUdvTTYvMnc4N3NFOFFYL3JXVjYvT2s3ZnljZm9nTHBYbk5Xa05KWlRuZnAvN0cyclRZUnV1Qm5DKzV5R1l6aWhMWGRNa3hsNm54ZW9PQjVXZTNrS3RWWTYyeTR0dVVmVXFObkthcU11aEpMOHR2Y0V0TFN4aW96bkFTUWdnaHhKVno1TWdSOHZMeWVPQ0JCK2pTcFF2Ky92N3MzTG1US1ZPbW1Pd3NVbE96NHVXWFgyYjU4dVhFeDhkamJXM05iYmZkeHBRcFU0eHFSSlNWbGZITk45K3daODhlMUdvMVFVRkJEV1krMU16OThNTVA4K0dISDVLVGsyTlVwME92MXhNVkZVVk1UQXhwYWRXdjR3SURBeGsxYWhSMzNYV1hVY0RFVkcyTnBxN25VcTZ1cmlRbko1T1ptVW43OXUzTnZ1NVNLcFdLeHg5L25OallXRFp1M0ZodkVHVFZxbFVjT1hLRXFWT25NbkRnd0RybkF3TURqYjdPemExK2N6MGdJS0RPdWZxWVV3Y2xMUzJOcDU1Nml2bno1OU92WHorejVyMmVTUkRrS21ZcTBGRlRWK0Z5TTJBd3E5Nkl1UDQxZEx2ZFVESFY1c2h2UW5lUlFsMHBoYld5UGNxcmRNME9nTlJtVGtIVW80VXBIQzFNYWZGak5VVmJCV09GRUVJSWNYWGJ0bTBibHBhVy9PMXZmd09xYTBsODg4MDNIRHAwaUFFREJwaThScVBSTUdmT0hQcjM3MC9YcmwzWnNtVUxQLzc0STI1dWJreWNPQkdBeXNwS1pzK2V6ZW5UcDRtSWlLQm56NTVrWkdTd1lNRUNIQnpxTDRSZVhsN09oeDkreUlnUkk5RHAvcnFmMGV2MXpKOC9uLzM3OTlPOWUzZnV2LzkrOUhvOXNiR3hMRjI2bExObnp6SnpadjIxN3BxN250ckdqaDNMbDE5K3lRc3Z2TURVcVZPNTdiYmJtcDJwRWh3Y2pJZUhCeWRPbkRCNWZ0dTJiZno0NDQvY2RkZGRadGRvS1N1cjN1cHNUczJRcHFqSnFpa3R2WElOUGE1bUVnUVJRZ2doaEJCQ2lHdFFhV2twdi8zMkcrSGg0Ymk0dUFBd1lzUUl2dm5tRzJKaVl1b05ncVNrcERCbnpod0dENjZ1NzNiTExiY3diZG8wdG0vZnJnUkJObTdjeU9uVHA3bi8vdnVaUEhteWNtMUVSQVR6NXMycmQwMUpTVW04OXRwckRCdG0zQnhnMDZaTjdOKy9uN0ZqeC9MMDAwOHJ4eDk2NkNIbXpadkg1czJiR1Q1OE9IMzY5REU1YjNQWFU5dkVpUk1wS3l2amYvLzdINHNYTDJiRGhnMU1uVHFWc0xBd3M2Ni9sS2VuSjBsSmRXdlpYYng0a1k4Ly9waE9uVHJ4ekRQUG1EMWZUWkRpMldlZmJYRGN5SkVqZWZIRkZ3R29xS2lnb0tDZzBYV3FWS3BXS2JKNlBaQWdpQkJDQ0NHRUVFSmNnL2JzMlVORlJRVWpSb3hRanZuNit0SzllM2YyNzk5UFNVa0pUazVPZGE3ejl2WldBaUFBZm41KytQdjdrNUdSb1J6YnRXc1hOalkyUFBqZ2cwYlhEaHc0RUg5L2Y5TFRUV2NFT3pzN00zVG8wRHJIWTJKaXNMR3hNUXBnQUZoWVdQRFFRdzl4NE1BQjl1elpVMjhRcExucnFhMW1HOHZnd1lQNTdMUFBPSDc4T0xObnoyYjgrUEZNbno2OXlWa2hWVlZWSnJjY09UczdZMlZsUlhKeU1na0pDZlRzMmRPcytmTHo4MUdwVkN4YnRxemUxclV6Wjg0MHludzVjZUlFcjcvK2VvUHpSa2RINCtMaVFsNWV5N09tcndjU0JCRkNDQ0dFRUVLSWE5QzJiZHNBaUkrUEp6RXhVVGx1TUJpb3JLeGsxNjVkakI0OXVzNTE5UlVHdlhEaHIxcDJhV2xwQkFRRW1OeWE0ZXJxV20vUXdjL1B6MlF3SVRVMWxhQ2dJT3p0N2V1Y0N3a0pBU0F6TTlQa25DMVpqeW1kTzNkbTRjS0Z4TWJHOHQvLy9wZWZmdm9KRHc4UEpRdkdIQWFEZ2V6c2JIeDlmZXVjczdlMzUrV1hYK2JGRjE5a3dZSUZmUGpoaHliSFhTbzFOUlV2THkrQ2c0UHJmVXl0Vm10VU5EWXNMSXdOR3pZb1g5OTk5OTFNbmp5NVRsY2JIeCtmQnIrL041S205VW9VUWdnaGhCQkNDTkhtc3JLeWxIb1UwZEhSckYrL1h2bElTRWdBL21xZGV5bFRRWXBMaitsME9xeXRyVTFlcjlmWFgwUE5WR1lFVk4vQU42YSs3SWVXcktjaEF3Y09aTkdpUmRqWTJQRHp6K1kxSmFnUkh4K1BScU9wdDZ0S1NFZ0lMNzc0SW1xMW1qZmZmQk9OcHVIaS93YURnZVBIanpmWUZhYXNyQXlEd1dDVTNhTlNxYkN4c1ZFK29QcG5jT214Z0lBQVVsS3ViRTI3cTVVRVFZUVFRZ2doaEJEaUdyTnQyellNQmdOdnZmVVcwZEhSZFQ0aUlpSTRmZnEwVVhaSFUzaDRlSkNlbms1VmxYRUhRTDFlYjdSdHhseCtmbjZrcGFWUlhsNWU1OXo1ODlXZEZ4dnFpTkxhNjZuaDYrdExjSEF3YXJYYTdHdXFxcXI0OHNzdnNiS3lZdXpZc2ZXT0d6WnNHQk1uVGlRdExZMTMzMzIzd1dETjhlUEh5Y25KSVNJaW90NHhKU1hWVFFUTWJlZGJXK2ZPblVsTlRXMDBHSE1qa0NDSUVFSUlJWVFRUWx4RERBWUQyN1p0dzlIUnNkNU1oT0hEaHdQMVo0TTBwbS9mdnBTVWxOUnB3YnB4NDhZbUJReHFqQmd4QXExV3k5ZGZmMjEwM0dBdzhQMzMzNk5TcVJnNWN1UmxYYytPSFR2cVpLUVVGUldSbnA1T2h3NGR6SnFqcUtpSUJRc1drSkNRd0pRcFUvRHo4MnR3L09USmsrblhyeCtIRHgvbWswOCtxWGZjbWpWcmNISnlNcXJWY3FtYTUxbFRCTGNwZXZYcWhjRmc0TkNoUTBiSG82T2piN2lDcVZJVFJBZ2hoQkJDQ0NHdUlTZE9uQ0FySzR0YmI3MFZLeXZUdDNRREJ3N0UxdGFXN2R1MzgvampqemU1Nk9jRER6ekEzcjE3K2VTVFR6aDE2aFFoSVNHY08zZU9VNmRPRVJ3YzNPU3RGZmZjY3c4SER4NWt3NFlOSkNZbUVoNGVqc0ZnNFBmZmZ5Y3hNWkhKa3ljVEdocDZXZGV6YU5FaTFxeFpRLy8rL2ZIeThxS29xSWhkdTNaUlVWSEJFMDg4VVdkOGZuNitVbStqdExTVTVPUmtEaDA2UkZWVkZjODk5eHlSa1pHTlBxWktwZUxWVjE5bDVzeVpSRVZGRVJnWVdDZDdaUFBtelJ3N2RvekhIMy9jWk0yVTJ1c0JjSE56YS9BeHk4dkxTVXhNNU1LRkMxeTRjQUVQRHc4aUl5UHg5dlpteTVZdDNITExMUUFVRkJTd2RPbFNiRzF0dWUyMjJ4cDlMdGNMQ1lJSUlZUVFRZ2doeERXa0pydkRWQmVXR25aMmRnd1lNSURkdTNmenh4OS8xSnN4VWg5ZlgxOFdMVnJFcWxXcitPMjMzemh3NEFCOSt2Umg0Y0tGdlAvKyswMWVzNVdWRlFzV0xHRGR1blhzM0xtVE5XdldZRzF0VGVmT25Ybnp6VGZyYmVmYm11dDUrT0dIT1hUb0VGdTNia1dyMWVMcTZrcVBIajJZT0hFaW5UcDFxak0rS3l1TGxTdFhBdURvNklpdnJ5L2p4bzFqN05peGVIcDZtdjNjblp5Y21EdDNMaSsrK0NJclZxekF6OCtQZnYzNkFkVzFSWll0VzBaSVNBajMzbnR2Zy9QVTFIcHAxNjZkY2l3Mk5wYlUxRlF5TXpPVjRyQ3JWNjltOWVyVkFOamEybkxQUGZjQU1HclVLTDc1NWhzT0h6NU1lSGk0c2cycHBqRHRqVUpWVVZIUmVJV2FxOUQ5c1IrMTlSS0VFRUpjWS80M2NHWmJMMEVJSVlRUUFvQURCdzd3N3J2dlltOXZ6K0xGaTQwNnlQejAwMC9rNU9SekpnOTNBQUFnQUVsRVFWVGc3dTZPZzRNRE9UazVyRnUzams2ZE92SHZmLzliR1RkcjFpeU9IVHVHbTVzYmdZR0JCQVVGRVJBUVFFQkFBSUdCZ1hoN2V5dFpRR1ZsWlV5ZlBwM3k4bktlZi81NWR1L2V6Y0dEQi9uaGh4L3FMV2g3UFpKTUVDR0VFRUlJSVlRUTRnckt6TXhrd1lJRnVMdTc4L2JiYjlkcG9WdFNVc0xQUC85TVpXVWxVTDJ0cG12WHJyejg4c3RHNDE1ODhVWHM3T3pNcWhOaWIyL1BuRGx6bURObkRtKy8vVFlBUTRZTXVhRUNJQ0NaSUVJSUlXNGdrZ2tpaEJCQ2lLdkZ3WU1INmRLbFM0TUJqTXJLU2lvcUtyQ3lzbExhM2JaVWJtNHUwZEhSYUxWYUprNmMyR2lOa2V1TkJFR0VFRUxjTUNRSUlvUVFRZ2h4WTVNV3VVSUlJWVFRUWdnaGhMZ2hYTE5CRUR0TDY3WmVnaEJDaUd1SS9MOGhoQkJDQ0NHdTJTQ0loN1ZUV3k5QkNDSEVOVVQrM3hCQ0NDR0VFTmRzRUtTYmkxOWJMMEVJSWNRMXBKdUxmMXN2UVFnaGhCQkN0TEZyTmdneXlPT210bDZDRUVLSWE4Z2dqODV0dlFRaGhCQkNDTkhHcnRrZ1NDKzNJSGxYVHdnaGhGbTZ1L2pUeXkyb3JaY2hoQkJDQ0NIYTJEWGJJaGNnczd5UTJmSGZvYW5VdHZWU2hCQkNYS1djck94NHUrY0R0TGR6YSt1bENDR0V1SUZwTkJyVWFqVnF0UnF0Vm90T3A2T3lzaEtENFpxOUhST0NnUU1IdHZVU21zeXFyUmZRRXUzdDNQam5UV041Lzh4R0NZUUlJWVNvdzhuS2psZHVHaU1CRUNHRUVGZVV3V0FnSXlPRHRMUTBNak16eWN6TXBLS2lvcTJYSlVTcnV4YURJTmQwSmtpTnpQSkNQa21LSVVHZDN0WkxFVUlJY1pYbzV1TFAzME5IU2dCRUNLSFFhclhZMnRxMjlUSWFGQmNYUjFsWkdVT0hEbTNycFlobUtDb3E0c2lSSTV3OWV4YU5Sb09GaFFYZTN0NjBiOThlVDA5UG5KMmRjWFYxeGNiR0JtdHJhNnl0clZHcFZHMjliQ0Z1S05kRkVBVEFBQnd2VE9YMy9MTWtxTlBKMTVWUVhxVnI2MlVKSVlTNFF1d3NyZkd3ZHFLYml6K0RQRHJUeXkwSWVWa3BMcWRqeDQ0eGE5WXNBS0tqbzYvWTR5NWN1SkNrcENRKy9QQkQ3TzN0emI3dVNxeTNzcklTS3l2VGljYUxGeThtSmlibXNqejJsQ2xUYU4rK1BRc1dMS2gzekw1OSsxaXlaQW12di80NmZmdjJiZkpqR0F3R2Z2NzVaelFhRFpNbVRXckpjaHMwWmNvVU1qTXpyOWp2VkZ4Y0hELysrQ092dmZZYWpvNk9WK1F4cjBkcXRacjkrL2R6OHVSSnJLeXNDQTBONWFhYmJpSW9LQWhyYSt1MlhwNFFvcFpyZWp0TWJTcWd0MXNRdmFYd25SRFh0Y1RFUkxadjMwNXBhYWx5ek03T2pxRkRoOUtqUnc5NU4wV0lHOENCQXdmNDE3LytCY0FUVHp6QnhJa1QyM1pCVjlqdnYvOU9SVVVGYVdscDNIUlQ2M1RMTzNic0dKV1ZsY3FIVHFkRHA5TlJVVkdCVHFkRHE5V2kxV29wTHkrbnZMeWNzckl5U2t0TDBXZzBsSlNVVUZKU2dscXQ1dWFiYjJiT25EbE5ldXk1YytlU2xaVlY3M2xmWDEvbXpadlg0QnlabVpsWVdsbzJPS1pyMTY1VVZWV3hjdVZLL3Z2Zi8ySmgwYlQrQURrNU9VUkZSWkdlbms1SlNRblRwMDl2MHZWWHlvb1ZLMHdlbno1OXVzbi9Jek16TXpsOCtEQnIxcXhoMnJScGwzdDUxeDJOUmtOc2JDd25UcHpBMHRLUy92MzcwN2R2WHh3Y0hOcDZhVUtJZWx3M1FSQWh4STJoVTZkTytQbjVzWDM3ZGhJVEV3RW9MeThuSmlhR0V5ZE9jT3V0dCtMdDdkM0dxeFJDWEU3YnRtMVRQdCsrZmZzTkZ3U1pNR0VDcWFtcGhJYUd0dHFjUzVZc0lUczd1MW5YV2xwYTR1am9pS2VuWjVNREN3QlpXVmxjdUhDaFdZOWRuNTkrK29tU2twSTZ4MzE5ZlVsUFQyZlZxbFVtYjFJZmZ2amhldWRzMTY0ZC8vNzN2M24xMVZmWnNHRURJU0VoM0g3NzdhMjY3dGJ3MDA4L21UdytkZXBVazRHaXlNaElmdnJwSjNiczJNR2pqejZLblozZDVWN2lkU001T1puTm16ZFRXVmxKZUhnNDRlSGhFdndRNGhvZ1FSQWh4RFhId2NHQk1XUEdjUDc4ZWJadjMwNXhjVEZRL1c3V21qVnI2TnUzTHdNSERzVEd4cWFOVnlxRWFHMGFqWWI5Ky9kaloyZUhuWjBkS1NrcEpDWW0wcWxUcDdaZTJoWHoyR09QdGZxY2Q5OTlOOW5aMlVxTmdwcDZCYmEydHRqYTJtSmpZOE83Nzc2THE2c3JiNy85TnZiMjl0amIyK1BnNE5CcS85YWEydjRSR1JuWnJMbCsvdmxuTWpNejZ6My80NDgvbWp6ZVVCQUV3TVhGaFgvOTYxL01tREdEVHo3NWhMQ3dzQ1lIM2lkUG5zekZpeGNiSGRmWWM5KzRjV085MlM5MzNua25NMmZPQkdEWnNtVkVSVVVCc0g3OWVwS1RrK3VNdDdlM0p5Z29pR1hMbHBtYzc4VVhYMngwdlRjU2c4SEEvdjM3aVkyTnhkZlhsOUdqUitQczdOeld5eEpDbUVtQ0lFS0lhMVpJU0FpUFBmWVlCdzhlNU5DaFErajFlZ3dHQTRjUEgrYjA2ZE1NSGp5WWJ0MjZOZXVkU1NIRTFXbjM3dDFVVkZRUUZoYUdvNk1qKy9idFk5dTJiVGRVRU9SeUdEOStmS05qM24zM1hhWFdnVGt5TWpMWXZIbXo4dlhaczJjQitPS0xMNVJqVHp6eFJCTlhXcTJzckl6bHk1Y2JIY3ZQejJmeDRzVUFyRnExQ3FndVVybHYzNzU2QXdxYk5tMmlWNjllQkFXWnY1M2F4OGVIcDU5K212ZmZmNS9seTVjemQrN2NaajJIZ0lBQWs4ZXpzcktvckt4czlIeHpIRGx5aExpNE9KUG5hcklyVFpFZ3lGL0t5OHY1OWRkZlNVNU9KaXdzakdIRGhqVzZGVXNJY1hXUklJZ1E0cHBtYlcydEJEdTJiOTlPV2xvYVVQMXU4ZGF0VzRtTGkyUG8wS0d0bWpZdWhHZzdOVnRoaGcwYmhwT1RFL3YyN1dQbnpwMU1tVEtsM29LY1Z4T0R3WEREMUM3S3pzN21oeDkrcUhPODlySG1Ca0YwT2gweE1URkd4MHBMUzVWak5UZnRhOWFzWWVQR2plajFlc2FNR1dNMFBqNCtubVhMbHVIbDVjWEtsU3ViMURWbTJMQmhmUGpoaDhUR3huTDA2Rkg2OU9uVDVPZXdjdVZLazhkckNxUFdkMzc2OU9uTjNqNDBmLzU4NVhPTlJrTnBhYWxSSmt0ZVhoN3A2ZW4wNnRYcmh2azliWXFLaWdvMmJOaEFYbDRla1pHUnJWYVRSd2h4WlYzOXJ4YUVFTUlNN3U3dTNIdnZ2WncrZlpyZHUzZWowV2lBNm5jR2YvNzVaL3o5L1JrMmJCaSt2cjV0dkZJaFJITmxabVlxblJlR0RoMktyYTB0OXZiMkZCVVZjZWpRSVFZT0hHanl1cG9zZ1BmZWU0OTI3ZHJ4MVZkZkVSY1hoMWFySlRnNG1FbVRKdFY3YlZsWkdldlhyMmZ2M3IxSzhjM09uVHZ6MEVNUE5YaVRXUHN4eThySytPeXp6OGpJeUdEU3BFbEdXeTRxS2lyNDVaZGYyTHQzTHlrcEtaU1hsK1BtNWtiUG5qMlpNR0dDeVF5WDJuUDM3dDI3VmRaN09mVHQyMWZaNHFMWDY1azBhUkpxdGJwVnVwNjR1TGdZelJNWkdVbEFRRUNkd01HVFR6N0owYU5IV2JseUpWMjZkS0Z6NTg1QTlmZHA4ZUxGMk5yYThzWWJielM1YmU2SkV5ZW9xS2dBNE1zdnYyVEpraVV0ZkVaWDNpdXZ2SUtucDZkUllHVGp4bzM4OE1NUGZQNzU1L2o0K0xUaDZxNCtWVlZWUkVWRmtaT1R3L2p4NDV1VVBTU0V1THBJRUVRSWNWM3AwcVVMb2FHaEhEbHloRU9IRGlrdlV0UFQwL251dSsvbzNMa3pRNFlNd2MzTnJZMVhLb1JvcXBvc2tQRHdjR1gvL1pBaFE0aUppV0hidG0zMUJqSnFaR1ptOHU2NzcxSmFXb3FycXlzYWpZYkV4RVRtejUvUG0yKytTVVJFaE5ING5Kd2NYbnZ0TlRJeU1nQndkSFRFM3Q2ZTQ4ZVBjL3o0Y2NhTkc5Zm9tcytmUDgrcVZhdXdzYkdwVXpNZ0p5ZUh1WFBua3BLU29zenY2dXBLWGw0ZU8zZnVaTmV1WFR6enpET01IajNhck85UFM5Yjc5ZGRmczNmdjNrWWZvN0N3c05HdUtLWXlHT0xqNDFHcjFZM08zOXBzYlcxNTZhV1grT1dYWC9EejgxT09MMXUyak96c2JPYk9uZHVzclZUNzkrOEhxb014cDArZjV0Q2hRL1R2MzcvVjF0MVNtemR2TnRxS1ZOdmJiNzlOMzc1OUdUOStQQjk5OUJFSERod2dJaUtDeXNwS3Rtelp3b0FCQS9EeDhlRzk5OTZqVjY5ZVp2LytYYy8wZWoyLy9QSUxhV2xwakI0OVdnSWdRbHpqSkFnaWhManVXRnRiRXhFUlFhOWV2VGh3NEFCSGp4NUZyOWNEMVh2U0V4TVQ2ZGF0R3pmZmZEUHU3dTV0dkZvaGhEa01CZ1BidDI4SFlQanc0Y3J4NGNPSEV4TVR3NEVEQnlncEtjSEp5YW5lT1Q3Ly9ITUdEeDdNOU9uVHNiZTNKeU1qZzlkZmY1M3M3R3krL3Zwcm95QklWVlVWQ3hZc0lDTWpBMTlmWDU1Ly9ua2w2eUkzTjVmbHk1ZlgyNFdqdG5YcjFoRVpHY25VcVZPeHNySlNBZ0dWbFpXODlkWmJwS1NrNE9mbngvUFBQMC9QbmowQlVLdlZmUDMxMTBSSFI3TnMyVEk2ZE9oQWp4NDlHbnljbHE2M29LREFyQzBXVlZWVnpkcUtzWFBuVHVYenNySXk3T3pzTGx0bVNuWjJ0c2x0TnIvKyttdWRZMis5OVZhZFl5dFdyQ0F3TUxEZStmVjZQYnQyN2NMUzBwSlpzMll4ZS9ac3Z2MzIyeVlIUVpZdVhXcnllRkZSVVlQbkN3b0tHcDA3SkNSRVdjK1JJMGVNNm4zczI3Y1BKeWNuWnN5WVFWUlVGS3RXcmFKZnYzN3MyTEdEd3NKQ3BUN003dDI3c2JHeGtTQUlzSGZ2WGhJVEU3bjk5dHVsL3BBUTF3RUpnZ2docmx2Mjl2YmNjc3N0aElXRjhkdHZ2M0g2OUdtZyttYnE1TW1UbkR4NWtzNmRPeE1SRVNGdGRZVzR5cDA0Y1lLc3JDenM3T3dZTkdpUWNqd3NMQXczTnpjS0N3dlp2WHQzZ3gwMTJyZHZ6NHdaTTVTYmJ6OC9QeDU3N0RFV0xWcEVVbElTUlVWRnVMcTZBckJyMXk3T25qMkxyYTB0Q3hZc01Nb2k4UEx5WXZiczJienl5aXVjT25XcXdYVTdPRGp3MUZOUEtZL3A0dUlDVkdlMUpDVWxZVzl2ejd2dnZtdjBiNUNMaXd2UFBmY2N1Ym01SERod2dEVnIxdkQyMjI4MytEZ3RYZS9NbVRPVmJpTDFpWXlNeE5QVGsyKysrYWJCY1pmU2FEVHMzTGtUbFVxRndXRGcxVmRmcFdQSGprWS9pOVprYlczTmd3OCtXT2Q0YVdtcFdlMUxhMzRINm5QbzBDSHk4L01KRHc4bkxDeU1mdjM2RVJjWDErVGFJSTF0QzJySnRxR2JicnBKQ1FTVmxaV1pMSHFxVXFtWU5tMGFzMmJOSWlvcWl1am9hRHAxNnRTcytpYlhzOVRVVkE0ZlBrei8vdjBiRFVZS0lhNE5FZ1FSUWx6M1hGMWR1ZXV1dStqWHJ4Lzc5dTFUVXMraE9qUGs3Tm16aElTRU1HREFBS2taSXNSVnFtWXJ6TUNCQTQzcU4xaFlXSERMTGJmdzAwOC9FUk1UMDJBUTVJNDc3cWh6MDEzN2hpODdPMXU1QWQ2OWV6Y0FJMGFNTUFvbzFMQzB0R1QwNk5HTkJrR0dEeDl1OGthL1p2NlJJMGZXRzRRZE4yNGNCdzRjNE5peFkyaTEyZ2JyVnJUV2VpK0hxS2dvdEZvdHZYcjE0dGl4WTBSRVJMQm16UnIwZWozUFAvOThpK2MzR0F4QTlWYWROOTU0ZzNQbnpyRm16UnFqTWZIeDhjeWVQWnRISG5tRSsrKy92MFdQdDM3OWVnQkdqUm9Gd01TSkU0bUxpMlAxNnRXdEVnU3BLWXhhMy9tV0ZFYTlWTy9ldlJrd1lBQ3JWcTJpc3JLeTJaMXVybGRhclpZdFc3Ymc3ZTF0Rkh3VlFsemJwRytrRU9LRzBhNWRPKzY1NXg0ZWV1aWhPdDFpenA4L3ozZmZmY2Y2OWV0YjdjV2xFS0oxVkZSVUtQVXFhbStGcVRGaXhBZ0FUcDA2cGRURE1LVjkrL1oxanRXdUQ2VFZhcFhQYTk0NXY3VHdhRzNtWkpCMTZOREI1UEdrcENRQVpRdU1LVFZGUEt1cXFocDhYdEI2NjIxdEpTVWxyRjI3bHJDd01OcTFhd2ZBSTQ4OHd2ang0OW03ZHkvWjJkbm9kRHFzcmEyYk5HOStmajVyMTY3bHJiZmU0b0VISGxBZUt6VTFWZmw5cUZGWldjbC8vL3Rmckt5c0dEWnNXSXVlejhtVEp6bDI3QmhlWGw3S1RYSHYzcjNwMGFNSDhmSHgvUDc3N3kyYXZ5MU1uanlaeXNwSy9QMzlHVEJnUUZzdjU2cXlZOGNPeXNyS0dEVnFsTFRCRmVJNklwa2dRb2diam8rUEQrUEdqVk5TemMrY09hT2NTMDFOSlRVMUZXOXZiL3IwNlVPWExsMmEvT0pjQ05HNmZ2LzlkNlhqMDcvKzlhOEd4OGJFeFBEWVk0K1pQR2ZxSnNiQzRxLzNnMm95Q2dDbGRrZGpXeU1hVTkvMmk1S1NFb0FHYTVqVXZyYTh2THpCeDJtdDliYTJMNy84RW8xR3c0UUpFOWkxYTVkeWZQcjA2ZHg1NTUzNCt2cFNYbDZPbloxZGsrWk5TMHZqODg4L0J5QTBOSlNTa2hMOC9QejQ3TFBQU0VwS3FqY2phTXFVS1kzT1hWOEdoc0ZnNE5OUFB3WGdnUWNlTVBwOW1qeDVNcSs4OG9wU1g4UEd4cVpKejZlMW5UbHpoaSsrK0FLZzBleWY0OGVQQTlXWlVEazVPVXF3NmthWG5Kek1xVk9uR0Rac0dKNmVubTI5SENGRUs1SWdpQkRpaHVYbDVVVmtaQ1NEQmczaTRNR0RKQ1FrS0RkQk9UazV4TVRFc0dmUEhucjA2RUdmUG4ydXVwc0xJVzRVTlZ0aHpMRmp4dzRlZmZUUkZ0ZWFzTEt5b3JLeTBpZzc1RkkxM2FlYXc4N09EbzFHUTJscGFiMWphcDlyckpaRmM5ZGJVRkJnMUxLM01YbDVlUTF1T2FydC9mZmY1NWRmZnFGcjE2NzA2OWZQS0FpaVVxbm8wS0VEVlZWVnFOVnFBZ0lDekY0RFFHQmdJTk9uVDJmSWtDRjRlM3NUR1JtcEJMVGMzZDJWNTVTWm1jbjI3ZHNKRFEydHM1MGhQajZlbzBlUE1tellNTE82Zld6ZXZKblRwMC9qNit2TG5YZmVhWFN1UjQ4ZURCdzRrTmpZV0w3OTlsc2VmL3p4SmoyZjFuYisvSG5PbnovZjZMaXlzakxXckZsRHg0NGRTVTlQWi9YcTFiend3Z3RYWUlWWE40UEJ3TjY5ZS9IdzhLQnYzNzV0dlJ3aFJDdVRJSWdRNG9ibjd1N09IWGZjd2NDQkE0bUxpeU1oSVVHNVdkQnF0UncrZkpqRGh3OFRFaEpDbno1OUNBNE92bXhkRFlRUXhnb0tDamg4K0RBQTc3MzNYcjJGQ1ZOVFUzbjIyV2ZKenM0bVBqNmVYcjE2dGVoeGZYeDhTRWxKNGN5Wk0vVzIzajE3OW15ejV3OEtDaUloSVlHRWhBU0dEQmxpY2t6TkZoZGJXMXY4L2Ywdnkzb3RMUzNORGtCY3VIQUJTMHRMazl1S1RGR3BWS2hVS3A1Kyt1bDZ4MlJtWm1Jd0dQRHk4akpyenBpWUdQejgvT2pldlR0MzMzMjN5VEUxUVpDYUlxeFdWbGE4K3VxclJoMWZEQVlETTJiTXdNN09qaGt6WnVEbzZOamc0NmFucHl0WklNOCsreXhXVm5WZlFrK2ZQcDNEaHcremR1MWFJaUlpNk5hdFc0TnpOaFpNTWpmWVpNcGRkOTNGUC83eEQ2QzZIWEJVVkpUSmNkOS8vNzFTUytYMzMzOW4vZnIxM0hmZmZRMTJ4N2tSSkNRa2tKdWJ5N2h4NDR5eXhZUVExd2NKZ2dnaHhKOWNYRndZTVdJRVE0WU00ZVRKa3h3OWV0U29GV0hOTzJ1dXJxNzA3dDJicmwyN052ckNXUWpSTWp0MjdFQ3YxK1BwNlVtdlhyM3FEVUNHaElRUUdocEtVbElTTVRFeExRNkNoSVdGa1pLU3d1Yk5tN24zM252ci9GMVhxOVgxM2xpYVkvRGd3U1FrSkxCbHl4WW1USmlBaDRkSG5URWJOMjVVeHBxNjZXNk45YnE0dUxCeTVVcXoxaHdaR1ltYm01dlo0d0ZlZlBGRnBiYUpLVFdCbWVEZ1lMUG0yN3QzTHdjT0hHRDkrdldOYnFGWnQyNGQ4Zkh4OU8vZkh4OGZINk56MGRIUm5EdDNqZ2NmZkxEUmY4Zkx5c3A0NTUxM0tDc3JZK1RJa2ZUcjE4L2tPRjlmWHg1NTVCRSsvL3h6M252dlBUNzY2Q09qbWpPWHFpLzRsSldWUldWbFphUEJxZUxpWXNCMFhSdHp0dU9rcEtTd2Z2MTZoZ3daUXJkdTNmRDM5eWNxS29xdnZ2cUtPWFBtTkhyOTlVcW4wN0Z2M3o3OC9mM3IxQThUUWx3ZkpBZ2loQkNYc0xHeElTd3NqTEN3TUZKVFUvbmpqejg0Zi82OHNsV21xS2lJUFh2MnNIZnZYanAwNkVEMzd0MEpDUWxwOUNaRkNORjBOVnRoaGd3WjBtZ0cxdkRodzBsS1NtTHYzcjA4Kyt5ekxhckxNSGJzV0g3NTVSY0tDZ3FZTTJjT3p6Ly92SEtqZnU3Y09aWXNXWUpPcDJ2Mi9KR1JrV3phdEltc3JDeG16NTdOekpremxjd0J0VnJOLy8zZi94RWJHNHU5dlQyUFBQSkltNiszdVc2OTlkWUd6OWRrK1hUdDJ0V3MrZFJxTlE0T0RtYlZFQWtORGFWMzc5NGNPblNJUng5OWxEdnV1SVBSbzBlVG1abkp5cFVyOGZQelU0cXExa2VuMHpGLy9uek9uejlQVUZBUXp6enpUSVBqNzczM1h2YnYzOCtKRXllWU8zY3VDeGN1eE43ZTN1VFkrb0pKTmQxaEdnczI3ZHUzajRVTEZ6SjU4bVFtVEpnQS9GVnJwcVlWYzMwTUJnUC8rYzkvc0xLeVl2cjA2Y28xWThhTVllM2F0VXBMK1J2UnNXUEgwR2cwakI0OXVxMlhJb1M0VE9RVnV4QkNOQ0FvS0lpZ29DRFVhalhIangvbitQSGpTb0ZDZzhHZ1pJZlkydHB5MDAwMzBiMTdkN05UeFlVUURVdEtTbExxR3BqVDFXUEVpQkY4OGNVWGxKV1Y4ZHR2djVuc0pHTXVQejgvbm52dU9aWXNXY0xwMDZkNSt1bW5jWGQzeDJBd1VGaFlpS2VuSjlPbVRXUEpraVhObXQvZTNwNDMzM3lUTjk1NGc5VFVWRjU2NlNXY25aMnh0YlVsUHo4ZnZWNlBnNE1EcjcvK3Vsbi9wbHp1OVY0T05UOG5Dd3NMczF2TDV1VGttTDExSmp3OG5QRHdjQklURS9uaGh4LzQ4Y2NmV2I5K1BaYVdsbGhZV1BER0cyODAySGE0SmdQa2p6Lyt3TlhWbGJsejV6WWFmRkdwVk15YU5Zc1pNMmFRbUpqSXE2Kyt5cng1ODR5eU5aNTc3cmxHQzkyYUl6azVtY3JLU3FOZ1gxcGFHa0NqeFUzMWVqMzkrdlhqYjMvN20xSFhvQWtUSnBDWGwyY3lNK2xHb05mck9YTGtDRUZCUVNaYlRRc2hyZyt5eVUwSUljemc0dUxDa0NGRG1EcDFLbmZlZVdlZElucGFyWmJqeDQvei9mZmY4K1dYWDdKLy8zNGxWVmtJMFR3MVdTQ2VucDUwNzk2OTBmRTFXMlpxWDlzU0kwZU81SU1QUG1EZ3dJRzR1TGhRVkZTRXRiVTFZOGFNNGVPUFA2Nnp4YUtwZ29PRFdiNThPWk1tVFNJa0pBU2RUb2RhcmNiUHo0Kzc3NzZiRlN0V05La280K1ZjYjJWbFpiT3ZyYy9HalJzcEt5c2pQRHk4M3NMVEtwV0s0dUppOUhvOVdWbFo1T1hsTlRuUTNLbFRKOGFPSFV0Z1lDQUdnNEhLeWtvcUtpcVlQMzgrYTlldXBiQ3dzTTQxbVptWnZQTEtLOFRGeGVIbzZNajgrZlBOdmluMjlQVGt6VGZmeE43ZW5zVEVSSjU5OWxuMjc5K3ZuTy9mdno5RGh3NnQ5L3Fham1RMUFRMVROQm9OdTNmdkJqQ3FQWExpeEFtZy90Yk1OU3d0TFprMGFSTGp4NDgzT3U3bTVzWXJyN3pTSnUyVXJ3YUppWW1VbEpRUUZoYlcxa3NSUWx4R3FvcUtDa1BqdzRRUVFseXFwS1NFa3lkUGtwQ1FZRlE3cERaL2YzODZkZXBFcDA2ZGNIWjJ2c0lyRkVLSXBxdW9xQ0F2THc5SFIwY2NIQnl3c0xCZysvYnRMRjY4V0dsRDJ4eUxGeThtSmlhRzZPaG9Nakl5ZVBiWlo5RnF0Ynp6emp2MTNuUSsrZVNUWkdWbDRlbnBTWGw1T1JxTmhtblRwakZ1M0RoS1NrcHdjbklpSVNHQmYvN3puMHBRcVVaNmVqb0hEaHhnMjdadEpDVWxBZFdCb29rVEo3SjU4MmFpbzZNcEx5L0h5c3FLUVlNR01YcjBhSHIzN2sxc2JDeUxGaTJpckt3TWQzZDM1cytmMzZ6YUVQSHg4YnoxMWx0S2UrZG5ubm1HTVdQR05IcmRmLzd6SDM3OTlWZXNyYTN4OXZhdVU1aFRyOWVUbTV0TFJVVUZmbjUrZlBycHA2aFVLZ3dHQTlPblQwZXRWdlBGRjE5Z1lXR0JsWlVWYytmTzVlalJvMFJGUmFGU3FZaU1qRlNLeXpZa0ppYUdrU05IOHVLTEx6YjV1VitydnZ2dU84ckx5M244OGNlbEFMb1ExekhaRGlPRUVNM2s1T1JFUkVRRUVSRVJaR1Zsa1pDUXdPblRwNDNTbk5QVDAwbFBUMmZYcmwzNCtQalFzV05IT25mdWpMdTdleHV1WEFnaDZsZGVYczZVS1ZOTW5qTjMyMHBqVnF4WWdWYXI1ZWFiYjI3d1hmZW5ubnFLanovK21MeThQQ3d0TFJrNGNDQ2pSNDlHcDlNeGFkSWtwVllUVkdkOEFIejU1WmRzM2JwVkNVNnJWQ29pSWlKNDhNRUhsZG9qVTZkTzViNzc3dU9ISDM1ZzA2Wk43Tm16aHoxNzlqQnExQ2dlZXVnaGJHMXRDUXdNWlBiczJZMXVMYWxQejU0OStmZS8vODA3Nzd5RGk0c0xkOTExbDFuWFBmbmtrNVNYbDNQdzRFRXlNakpNanJHenM2TjM3OTQ4ODh3enlzMzY3dDI3U1U5UFo4eVlNUnc1Y29TMzMzNWJHZCs1YzJlam0vcU1qSXg2NTc1UlpXWm1rcFdWeGZEaHd5VUFJc1IxVGpKQmhCQ2lGVlZWVlpHY25NeUpFeWRJVGs1R3I5ZWJIT2ZoNFVIbnpwM3AxS25URFp0MkxJUzRldjNqSC85QXJWWmpNQmd3R0F6WTJ0b1NGaGJHazA4K2lZT0RRN1BtL1BUVFQ5bTllemZmZlBNTlNVbEpMRml3Z0VXTEZ1SHA2ZG1zK1Y1NTVSVUtDZ3F3c3JJaU5EU1U2ZE9uNCtibXhwNDllMWkwYUJGZHVuVGg1cHR2WnNTSUVRMytPNXVYbDhmcTFhczVjK1lNQ3hjdXhOSFJrWlNVRlB6OS9WdWw0TFZPcDBPcjFlTGs1TlRpdVJwU1U4UGtILy80QnhZV0ZxeGJ0dzZkVG9lenN6T1JrWkZOL3I4bU1qTHloc29FMmJadEd3a0pDVXlmUHIxRlJaV0ZFRmMvQ1lJSUljUmxvdFZxT1gvK1BJbUppVW9CTzFOY1hGem8xS2tUb2FHaHRHL2ZIa3RMeXl1OFVpR0V1UExLeTh2TjZ2TFNWSHE5SHAxTzEyRFJVMU1NQm9Oa0FOeWdxcXFxK1BUVFR3a01ESlN1TUVMY0FDUUlJb1FRVjRCT3B5TTFOWlhFeEVTU2twTFFhclVteDFsYld4TVlHRWhRVUJBZE9uUXc2aWdnaEJCQ2lOWjM3dHc1Tm03Y3lQang0d2tKQ1ducjVRZ2hMak1KZ2dnaHhCVldWVlhGaFFzWFNFeE01Tnk1YzVTV2x0WTcxc1hGaGVEZ1lJS0Rnd2tNREd6eU81dENDQ0dFYUZoVVZCUVhMbHhnMnJScGtvMHB4QTFBZ2lCQ0NOR0dEQVlER1JrWm5EOS9ucFNVRkhKeWN1b2RxMUtwOFBYMVZZSWlQajQrZGJvR0NDR0VFTUo4V3EyV2xTdFgwcU5IRDI2OTlkYTJYbzRRNGdxUUlJZ1FRbHhGTkJvTnFhbXBwS1Nra0pxYTJtQ1dpTFcxTmUzYnQ4ZlB6dzgvUHo5OGZYMmxtSnNRUWdqUkJQSHg4Y1RFeEhELy9mZmo1K2ZYMXNzUlFsd0JFZ1FSUW9pcmxNRmdJQ2NuaCtUa1pGSlRVOG5JeUtpMzJ3eFVaNHA0ZTN2ajUrZUh2NzgvZm41K09EbzZYc0VWQ3lHRUVOZVd0V3ZYb2xhcmVmTEpKOXQ2S1VLSUswU0NJRUlJY1kyb3FLZ2dQVDJkNU9SazB0TFN5TS9QYi9RYVYxZFhvNkNJdTd1N2REOFFRZ2doZ09MaVlsYXRXc1dBQVFNWU5HaFFXeTlIQ0hHRnRMejV1UkJDaUN2Q3hzYUdrSkFRcFhKOVdWa1pXVmxacEtlbms1NmVUbloyZHAxTWthS2lJb3FLaWtoSVNGRG1hTmV1bmZMaDQrT0RtNXViQkVhRUVFTGNjRTZmUGcxQTE2NWQyM2dsUW9nclNUSkJoQkRpT2xGWldVbDJkamJwNmVsa1pHU1FrWkZCUlVWRm85ZFpXMXZUcmwwN3ZMMjk4Zkh4b1YyN2RyaTd1MHZSVlNHRUVOZTFOV3ZXQURCcDBxUTJYb2tRNGtxU1RCQWhoTGhPV0ZsWjRlL3ZqNysvUDFCZFV5UTNOMWNKaW1SbVpsSmNYRnpuT3AxT3AyU1QxSjdMMjl0YnlSang5dmJHM2QwZGEydnJLL1o4aEJCQ2lNdWxzTENRaXhjdk1tellzTFpleWxWSnA5TmhaV1VsbWFMaXVpUkJFQ0dFdUU3VkZFcjE5dlltTEN3TXFONUNjL0hpUmJLenM4bkp5U0U3T3h1MVdsM24yc3JLU2pJek04bk16RFE2N3VMaWdxZW5KeDRlSG5oNGVDaWZTMWNhSVlRUTE1SXpaODRBMEtWTGx6WmVTZXN6R0F5c1dyVUtUMDlQN3JubkhyT3V1WERoQWdFQkFjclg5OXh6RC8vNXozOElEUTAxR2hjWkdjbUtGU3NJREF4czFUV0xhb3NXTGFKang0NU1tRENoenJsMzNua0hiMjl2cGsyYjF1ZzhhcldhNTU5L25uSGp4bkgzM1hmWE9SOGRIYzNTcFV1SmpvNXVsWFZmYXlRSUlvUVFOeEI3ZTN1Q2c0TUpEZzVXanBXWGwzUHg0a1dqajhMQ1FwUFhxOVZxMUdvMTU4K2ZOenJ1Nk9pSWw1Y1g3dTd1UmtFU2Uzdjd5L3A4aEJCQ2lPWTRjK1lNQVFFQk9EazV0ZlZTV3AxS3BVS24wL0haWjU4UkZCUkV2Mzc5R2h4LytQQmgzbmpqRFVhT0hNbmYvLzczVnZtL2U5KytmY1RFeEhEbXpCbUtpNHR4ZEhTa2E5ZXVqQmt6cHQ3MVJFWkdHbjF0WTJPRG41OGZ0OXh5Q3hNbVRMaHMyYWlSa1pGMDc5NmREejc0NExMTWJ5NkR3VUJjWEJ5REJ3K3VjNVVIUjR3QUFCYkZTVVJCVkM0bko0ZDkrL1l4ZWZKa3MrYUtqWTBsS3lzTFQwOVBBUFI2UFcrLy9UYjMzWGNmM2JwMWE4MWxYNU1rQ0NLRUVEYzRPenM3Z29LQ0NBb0tVbzVwdFZvbFUrVGl4WXZrNStkVFVGQkFaV1dseVRrMEdnMGFqWWFVbEJTajR3NE9Ecmk3dStQbTVvYXJxNnZ5NGVMaWdvT0R3MlY5WGtJSUlZUXArZm41NU9ibU1uTGt5TFplU290b05KcDZPOFdOR2pXSy9mdjNzM1BuVHRxMWEyZHlUUHYyN2JHeXNpSThQSnpYWG51TkR6NzRnQXNYTGlqQmdFT0hEdkhjYzgvVnVlNnBwNTZxYzZ3bW8wQ3IxYkp3NFVKaVkyUHg5ZlZsK1BEaHVMdTdrNWVYeDIrLy9jWWJiN3pCbURGamVQcnBwMDF1dGZIMTlXWGN1SEZBOVJzdmh3NGQ0cXV2dmlJdUxvNTMzbmtISzZ2bTNiNnVYcjJhZ29JQ2s4K25yWldWbFpHYm0wdEdSZ1lsSlNYNCtQaVFscFlHZ0tXbEpYNStmbXphdEFsTFMwdHV2LzEycytiY3UzY3ZucDZlU3RlanBLUWtmdi85ZDVNWkpqY2lDWUlJSVlTb3c5Yldsb0NBQUtQVVdJUEJnRnF0Smk4dmovejhmUEx6ODVYUGRUcWR5WGxLUzBzcExTMDFxamRTdzhiR0JoY1hGMXhjWEhCemM4UEZ4UVZYVjFmYzNOeHdkblp1OWdzZElZUVFvaUZuenB6QndzS0NUcDA2dGZWU1dtVFhybDBzWGJxMHdUSGJ0bTFqMjdadEpzOHRYNzVjeVF3ZE9uUW9ucDZldUxtNWNmcjBhUXdHQXoxNzltVEZpaFZHMXp6MTFGUE1temNQSHg4ZmszTis5TkZIeE1iR01uNzhlS1pNbVdMMGYva1RUenpCeHg5L1RGUlVGQjRlSGp6NDRJTjFydmZ3OEREYXZ2SG9vNCt5Wk1rU1ltSmlpSW1KWWRTb1VRMCszL3FzWHIyYTd0MjdOK3ZheSsyUFAvNWcvdno1eXRjelpzeFFQbmQwZE9UcnI3OW0wNlpOVkZaVzFsdkVkOGlRSWJ6Kyt1dEFkZFpJWEZ3Y1U2ZE9WYjcvQnc4ZXhNWEZSYkpBL2lTdk1JVVFRcGhGcFZJcG1SeTE5d2diREFaS1NrcVVnRWp0SUlsV3E2MTN2b3FLQ25KemM4bk56VFY1M3RIUjBTZzQ0dVRraEpPVEU0Nk9qamc2T2tvbWlSQkNpQ2JUNi9YRXg4ZlRvVU1IN096czJubzVyZUxTdWc1bno1NGxPenVid1lNSG0rejBkdXpZTVdiTm1sWG51SStQRDE5ODhRWGJ0Mi9IWURCZ1oyZG5zdmFIajQrUHllUHg4ZkhzM0xtVG0yKysyV1MyaUkyTkRjOC8venhKU1VsODk5MTNqQm8xQ2pjM3R3YWZtMHFsNHNFSEh5UW1Kb2JEaHc4M093aHlOUnMwYUJEUjBkSE1tREdETVdQR2NNY2RkeGlkLy9MTEx5a3JLMlB1M0xsMXZsOTVlWG04ODg0N1JxL0xObS9lak1GZ1VMSkFBSDc3N1RmVWFqVmp4b3d4dXY3U0xVZ3paODdremp2dmJLMm5kdFdTSUlnUVFvZ1dVYWxVT0RzNzQrenNUSWNPSFl6TzFhVHFxdFZxaW9xS2xBKzFXazFwYVdtRDg5WnNzVEdWUlFMVkthSU9EZzQ0T3pzcmdaSGFnWkthUDZWb3F4QkNpQnBKU1VtVWxKU1l2YTNnV3ZURkYxK1FsWlhGd0lFRHpXcDNYMTVlenJwMTYxaTNiaDA2blk3Um8wZXphZE1tb0hxcnhxVzBXcTNSOFpvYUlsdTJiQUhna1VjZXFmZXhMQzB0R1Q5K1BCOSsrQ0c3ZHUxaS9QanhqYTZ2Wmp1UFdxMG1MUzJOcDU1Nml2RHdjQllzV0dBMHJxS2lnb2NmZnBpQWdBQ1dMRmtDR04va256eDVVdm5hVkVIUXJLd3NsaTlmenZIang3R3hzV0g0OE9GRzJSUlFIVVNMaW9vaUppWkcyYklTR0JqSXFGR2p1T3V1dStwczhhbXBOL0x5eXkremZQbHk0dVBqc2JhMjVyYmJibVBLbENuS3p5YzlQWjNVMUZTR0RoMXFWSHcySXlPRERSczJNR3JVS0FZT0hNZ2ZmL3pCNTU5L3p1TEZpN0d5c21MSmtpVjRlWGx4NzczM0F0VS9yNmlvS0FCbExZbUppWnc3ZDQ3WFhudE5lWjIyZS9kdVZxOWVYU2ZUeDhQRG85R2Z4L1ZBZ2lCQ0NDRXVtNXJnaENrVkZSVktvZFhDd2tLalFJbGFyYTYzL2tpTnFxb3Fpb3VMVGJiOXJjM0d4c1lvS09MbzZJaXRyUzBPRGc3WTJkbGhiMitQdmIwOXRyYTIyTnZibS9XQ1VRZ2h4TFhweUpFamVIdDdHeFVJdjFhTkdqV3FUbDJUa3lkUDhzY2ZmL0RTU3kvVnU2MjBWNjllYk5pd0FXdHJhL1I2UFRObnppUXRMWTBoUTRid3hCTlA0T2ZucHdRSmFtNnVhNnU5WFFQZ2h4OSt3TkhSa1pNblQrTGk0a0xuenAwYlhIZXZYcjBBT0gzNnRGblBzNkNnQUFCUFQwOENBd1BwMmJNbmYvenhCd1VGQmJpN3V5dmpZbU5qMFdnMFJvR1A2ZE9uQTdCeTVVcWplaU9YMG1nMHpKa3poL0R3Y0xwMjdjcldyVnY1K2VlZmNYRnhVYmFnNlBWNjVzK2Z6Lzc5KytuZXZUdjMzMzgvZXIyZTJOaFlsaTVkeXRtelo1azVjMmE5Yy9mdjM1K3VYYnV5WmNzV2Z2enhSOXpjM0pnNGNTSlF2VzFwMEtCQmRiSmNseTVkaXFPakk0OC8vamdBeGNYRkpDWW1ZbUZoUVhKeU1qRXhNY3lhTlV0NXd5Y3FLcXBPMTcrTkd6Zmk2K3ZMMEtGRGxjQkl6ZmZ0UnUzeUkwRVFJWVFRYmNMR3hnWXZMeSs4dkx6cW5ETVlESlNXbGlyQkViVmFqVWFqb2JpNFdNa1EwV2cwWmoxT1JVVUZGUlVWeW91b3h0amEyaG9GUjJvK3IrOVBXMXRicVY4aWhCRFhnS1NrSk5MVDA2K0xMUlVsSlNVbS8xLzc2cXV2OFBUMHBIUG56a3FtUWtNQ0F3T1pQSGt5Ym01dUp1dEZQUHJvbytUbTV2TFFRdy9WTzBmTmpYdGVYcDVaTjlVMUhVdnE2MFIzcVY5KytRVkE2Wm9TR1JsSmZIdzh1M2J0TXFvZkVoTVRnNk9qSTdmY2NvdHlyT2I4eXBVcjY5UWJxUzBsSllWWnMyYnh0Ny85RFlBUkkwWXdaY29VZHUzYXBRUkJObTNheFA3OSt4azdkaXhQUC8yMGN1MUREejNFdkhuejJMeDVNOE9IRDZkUG56NTE1cDR6WjQ2eS9sdHV1WVZwMDZheGZmdDJKazZjaU1GZ1lOdTJiVHovL1BOMTFqVnIxaXh5YzNOeGRuWUdxdDhBc3JDd3dNTENnb0NBQUpZdVhVcElTSWp5L2Z6Zi8vNUhhR2dvU1VsSnlySHQyN2Z6K09PUG15eEVlNk9TVjIxQ0NDR3VPaXFWU3NuYThQZjNOemxHci8vLzl1NDJwdXI2LytQNDZ4emduSUZjcU9oTVFESXZDeDBpVTh4UXM0dnB4RkR4NGthelhPcGNWbVpOMTBxcmtSY3RkWGxEMTI5TGExNWtTVnFwcEtJT1ZFaU5SU1pJbWx0Z2lTSVJJQW9LaDh0ei9qY1k1KytSQTBoU0tOL25ZenZ6ZThYM2ZBNHFGNi96K2J6ZmR0bHNObWN3Y3V2V0xiZC9WbFZWdGVtNXE2dXJWVjFkcmJLeXNqYU4xMnExeXN2TFN4YUxSUmFMcGNtK3hXSng3bHV0VnBmOTI3Zi9yUmFBQUdCa2RYVjFTazFOVlZCUWtBWVBIdHpSdzdsbktTa3Aycng1YzdQbkZ5NWNlRmYzU1VwS2Nxa2QwV2pYcmwzeTl2Yld5Wk1uZGVqUUlVVkdSaW82T3JyRmU5WFgxOS9WTDlxTjE3aWJlVmxiVzZ1Ly8vNWJEb2REMTY5ZjEvSGp4M1h3NEVHTkhqM2ErZnpSMGRIeTkvZlhzV1BIbktIRzlldlhkZWJNR2NYR3h2NmpaYkNCZ1lIT0FFUnE2RklURWhLaXYvNzZ5M2tzSlNWRkZvdWxTWnRhczltczU1OS9YaGtaR1RweDRrU1RFS1JuejU0dWJXK0Rnb0lVSEJ5c2dvSUNTVkpaV1ptS2k0dWRoVTBsMXc0OHR5L2RxYTZ1bHQxdVYxbFptUUlDQXB3QmlOUVFnRWtOb2N5SEgzNG9TZXJhdGF0ZWZmVlZsMkFJaENBQWdBZVUyV3h1Y2JsTm85cmFXbFZXVmpwRGtjcktTbFZWVmNsbXM4bG1zem0zRzQvWDE5ZTNlU3dPaDBOVlZWVnREbHpjTVpsTXNsZ3M4dlQwbE5sc2xxZW5wenc5UGVYaDRTRVBEdyszMjNkZTA5SXhEdzhQbVV3bW1Vd21tYzFtNTNaTGo4YnJHc2ZYMGpXTkR3QzRYOVRXMW1yLy92MnFyS3hVWEZ4Y3AvZ2FOVzNhTkpkWkRUZHYzdFNDQlFzVUZSV2xKVXVXTkxrK0lTRkJYMy85dFhiczJDRi9mMy9uOGVhV2NOeXA4WmZxNWlRbEphbGJ0MjRxTGk1dTlWN1hybDJUOVA4elFtNlhrNU9qdVhQbk92ZXRWcXRtelpybFVtZkV5OHRMeno3N3JQYnMyYVA4L0h5RmhJVG82Tkdqc3R2dG1qUnBVcXZQNzQ2N05zSyt2cjR1UzNNdlg3NnMwTkJRWncyVTJ6V0dFYmVISm8zY3pYajE4L05UZm42K0pNbmYzOStsTmtkTEhYZ2FQM2ZaMmRrYU8zYXN5N2x1M2JwcDNyeDV6bGtqVWtNd05XN2NPRGtjRHBjWnRJMkY2OTNOcW0zdDU2ck9nQkFFQU5DcGVYbDVPYnZhM0kzYTJ0b213Y2p0b2NudHdZbk5abE5OVFUyekxZTC9DWWZENFp5TjhxQ3kyKzBkUFFRQTk2SEl5TWk3L2xyY0hpNWV2Q2hmWDE4VkZ4ZXJyS3hNRXlkT2RLa2gwWmxzMmJKRjlmWDFtamR2WHBOejVlWGxTa3hNMU5OUFArMFNnRWpTd3c4LzNLUTRwdFR3dldqYnRtM0t5TWlRM1c3WGdnVUxOR0xFQ0pkcnJsNjk2akpiTXl3c1RHbHBhYnAwNlZLVFF1bTN5ODdPbGlTM3kyOGFsK2VZVENiNSsvdHJ3SUFCYm1kMlRKbzBTWHYyN05HeFk4YzBaODRjSFQxNlZFT0dERkZvYUdpeno5c1NkOEhZbmNjY0RrZXI5M0UzdTZXMWU1dk41aWJMaUpycndKT1RreU96MmF6MDlQUW1JVWhjWEp4OGZYMzE2NisvT285bFpXWHAvZmZmYjNhOGpUVkpidWV1YUd4blF3Z0NBTUJ0dkx5ODVPWGw1ZkpPU21zY0RvY3pES21wcVZGMWRiWEx2cnRIZFhXMXkvbkc3ZllNVkFEZ2ZwS1ZsZFZoeiszcjY2dkN3a0lGQlFWMXVuZTZTMHRMbFo2ZXJycTZPaVVrSkdqcTFLa0tDZ3FTMUJCS2Yvenh4NUtrT1hQbU5QbFlpOFhTNUpmdDR1SmliZGl3UWRuWjJZcVBqOWZ1M2J0MThPQkJUWnc0VVQ0K1BqcDM3cHcyYjk2c29xSWliZDI2MVRrellzS0VDVXBMUzFOQ1FvS1dMVnZtZHF4MWRYWGF1M2V2dkwyOTNTNnY4ZlB6YzdzODUwN0J3Y0VLRHc5WGFtcXFSbzhlcmJ5OFBMMzExbHV0ZnR5OUNBb0swcFVyVjFSVlZkV2t2ZktmZi80cHFmMEtqZGJVMUtpZ29FQWxKU1VLREF4VWNIQ3dLaW9xbEpXVnBkallXQjArZkZnVkZSVXUvNWJkL2R3eWJOZ3dmZlhWVjAyT0h6MTZWRnUyYkhGN3pnZ0lRUUFBdUVlTk5VR3NWdXM5Mzh0dXQ2dTJ0bGIxOWZYT1IxMWRuZlBQeG0xMzUrNDgzdHc1aDhNaGg4TWh1OTN1M0w2Ylk1THU2bG9BY0NjaUl1SS9ud2tTRUJDZ3dNQkE1ZVhsNlpkZmZsRjJkcmFpbzZNVkVSSHhuNDNqMzlhOWUzZHQzNzdkMlhYa3dJRURHalZxbEtaT25hb0RCdzRvS3l0TDhmSHhyYzZDc2RsczJyOS92M2J0MmlXYnphWVZLMVpvNU1pUjZ0T25qeFl2WHF5VksxZktZckhvN05tekdqZHVuQll0V3VTeU5HVDQ4T0dLam83V2lSTW5GQklTb2hkZWVNRmx4a04xZGJVMmJOaWd2THc4elo4L3YwMXZOcmdURXhPak5XdldhTnUyYmZMMzk5ZVlNV09hdmRiVDA3UFZibkt0ZWVxcHA3UjE2MVo5OGNVWHpxNHpVc1AzeFYyN2RzbGtNalhwMW5NM01qTXpsWkdSb2VMaVloVVZGVW1TWG4vOWRlZjVwVXVYS2pnNFdQdjI3Wk9mbjUvbXpwMnIxTlJVZmYvOTl5MFdySlVhWHJlN3YvZkdZcmFkZFdaVWF3aEJBQUM0ajVqTjVuWUpVd0RBNklZUEgrN2Nqb3lNVkVGQmdaS1RrNVdhbXFyQ3drSk5tRENoMDdSRnQxcXRpbzJOMWVUSmsvWEREejlveTVZdHp0a1lFeWRPZFBsYzNLbng4NUtVbEtTYk4yOXF3SUFCeXMzTjFjaVJJeVUxRkFsZHRXcVYzbnZ2UGRYVTFHajU4dVVhTldxVTIzc3RXYkpFbFpXVlNraEkwS2xUcHpScTFDajUrZm1wcUtoSTZlbnB1bmJ0bXFaTW1hTHAwNmZmODJ0KzRva25GQkFRb016TVRNWEZ4YlZZV0h6Z3dJRzZjT0dDTm03Y3FDNWR1bWorL1BsdGZyNjR1RGo5L1BQUDJyZHZuM0p6Y3hVWkdTbUh3NkgwOUhUbDV1YnFwWmRlVXI5Ky9kcDgzNHNYTHlvckswc2hJU0dLakl4VWJtNnVsaTVkcXNjZWUweUJnWUd5V3EzS3ljblJOOTk4bzVkZmZsa1dpMFdUSjAvV3Q5OStxNmVmZnRwdDdSQzBqQkFFQUFBQVFLY1hGQlNrMmJObjYrVEprOHJLeWxKdGJhMWlZbUxrNGVIUjBVTnJGM2E3WFZsWldVcE5UVlZKU1luNjl1MHJxOVdxSTBlTzZPelpzNW8rZmJvbVRKamdVbU1qUHo5ZnI3enlpc3htczhhTUdhT3BVNmZLMjl2YjJaMmtzTEJRUC8zMGs5TFQwN1Z1M1RwdDNMaFJLMWFzMEpBaFEvVGtrMDhxSWlKQ3djSEJ6aGtmM3Q3ZVdyMTZ0VkpTVXB6QlNtUHh6UkVqUnVqdHQ5L1cwS0ZEMitYMWVucDZLaUlpUW1scGFZcUppV254MnRkZWUwM3IxNjlYY25LeWV2WHE5WTlDRUU5UFQ2MWV2VnJmZmZlZFVsTlR0WFBuVG5sNWVXbmd3SUdLajQ5dk5oaHF6Y3laTXpWejVrem4vdTdkdXpWbzBDRG5rcVpMbHk3cGd3OCtVRmhZbUxPOTgvVHAwM1hvMENGOTlORkhXck5tVFpQbE9XaVpxYWFtcHZVS0x3QUFBQURRU1dSa1pPakhIMzlVMzc1OTlkeHp6OG5UODhGN2I5aHV0K3ZxMWF2S3ljblIyYk5uZGZyMGFWMi9mbDBQUGZTUVpzeVlvVW1USnNsc051dk1tVFBhdVhPbmZ2dnROd1VFQkdqS2xDbUtqWTJWcjYrdnBJWkNwZjM2OVhQdVoyVmxhZm55NVFvSkNWRitmcjRDQWdJMFlzUUl2ZkhHRy9MdzhGQmFXcHIyN3Qycm5Kd2NTZExZc1dPYnJRRWlTU2RPbk5DNmRlc1VFaEtpbFN0WHFtZlBudTN5K20wMm0xNTg4VVVOR0RCQWE5YXNhWmQ3M2c5aVltSzBhZE1tOWVuVFI4bkp5ZnIwMDAvVnExY3ZyVjI3MW1VSjBlblRweFVmSDY5Qmd3WnAyYkpsemc0MzJkblpldWVkZDdSMTY5Wm1aNGtrSlNYcGswOCtNVVFSVkhjZXZQL3RBQUFBQUhBUG9xS2k1T1hscGJTME5DVW1KaW8yTnRadEY1TDdXV0ppb2o3NzdETkpEWVZmbzZLaU5HN2NPSTBjT2RLbEZrZGtaS1FpSXlPVm1abXBMNy84VWp0MjdKRFZhblV1U1FrUEQzZTViM2w1dWJ5OXZSVWVIcTdGaXhkcnlKQWhMdmNiUDM2OHhvOGZyOExDUXAwL2Y3NUpsNUk3alIwN1ZoYUxSV3ZYcnRXaVJZczBhOVlzUlVaR3lzdkxTeDRlSHM0WkQyMTE4T0JCVlZaV3VyUUs3a3cyYmRxa3hNUkVoWWVINjkxMzMyMVNRNlV4bU5xNGNhUFdybDJyOWV2WGQ5QklIenpNQkFFQUFBQmdTT2ZQbjFkeWNySjY5KzZ0YWRPbVBWQTFtV3ByYTVXU2txTEJnd2Zya1VjZWNkdUsxWjB6Wjg1bzJMQmhMUzREcXF5c2RCYlBiQzk1ZVhuNjMvLytwM1BuemptUHpaNDlXN05uejI3VGZiWnYzNjZLaWdvZE9uUklFUkVSV3JWcVZidU9zNk45L3Zubm1qVnJsa3dtazQ0ZlA2N1kyTmdXYTllY1AzOWV2WHIxVW84ZVBTUTFGS0F0S2lwUzc5NjltNTNoVkZsWnFSczNidnpqQU9wQlJ3Z0NBQUFBd0xCKy8vMTNIVDU4V0QxNjlGQnNiT3c5ZHkxQnk0cUtpblQ1OG1XWlRDYjE3OTlmWGJ0MmJkUEh6NWd4UTVJMFpzd1lMVnk0MEtWRERYQTNDRUVBQUFBQUdOb2ZmL3lodzRjUFMycFk3aEVXRnRiQkl3THdieUVFQVFBQUFHQjQ1ZVhsT25Ma2lLNWV2YXIrL2Z2cm1XZWVhZmNsSVFBNkhpRUlBQUFBQUVoeU9Cekt6TXpVcVZPblpMVmFGUlVWcGFGRGh6NlEzV01BdUVjSUFnQUFBQUMzS1MwdDFmSGp4M1hseWhWMTZkSkZFUkVSQ2dzTFU1Y3VYVHA2YUFEdUVTRUlBQUFBQUxoUlVGQ2dqSXdNWGJwMFNTYVRTYUdob1hyMDBVY1ZHaHBLSUFJOG9BaEJBQUFBQUtBRjVlWGx1bkRoZ2k1Y3VLQWJOMjVJa2dJREE5V25UeDhGQndjck1EQlFBUUVCTGJhZEJYQi9JQVFCQUFBQWdMdFVXbHFxeTVjdjY4cVZLOHJQejFkMWRiVWt5V3cycTJ2WHJ1cmV2YnQ4ZlgzbDQrT2pMbDI2eU1mSFJ6NCtQckpZTFBMdzhIQjVlSHA2eW1ReWRmQXJBb3lGRUFRQUFBQUEvZ0dIdzZFYk4yN28yclZyS2lrcFVVbEppVXBMUzFWUlVlRU1SNERPN3MwMzMrem9JYlFKSVFnQUFBQUF0TE82dWpyWmJEYmR1blZMbFpXVnFxdXJVMTFkbmVycjYxVmZYKy9jQmg1MGp6LytlRWNQb1UwSVFRQUFBQUFBZ0NHWU8zb0FBQUFBQUFBQS93VkNFQUFBQUFBQVlBaUVJQUFBQUFBQXdCQUlRUUFBQUFBQWdDRVFnZ0FBQUFBQUFFTWdCQUVBQUFBQUFJWkFDQUlBQUFBQUFBeUJFQVFBQUFBQUFCZ0NJUWdBQUFBQUFEQUVRaEFBQUFBQUFHQUloQ0FBQUFBQUFNQVFDRUVBQUFBQUFJQWhFSUlBQUFBQUFBQkRJQVFCQUFBQUFBQ0dRQWdDQUFBQUFBQU1nUkFFQUFBQUFBQVlBaUVJQUFBQUFBQXdCRUlRQUFBQUFBQmdDSVFnQUFBQUFBREFFQWhCQUFBQUFBQ0FJUkNDQUFBQUFBQUFReUFFQVFBQUFBQUFoa0FJQWdBQUFBQUFESUVRQkFBQUFBQUFHQUloQ0FBQUFBQUFNQVJDRUFBQUFBQUFZQWlFSUFBQUFBQUF3QkFJUVFBQUFBQUFnQ0VRZ2dBQUFBQUFBRU1nQkFFQUFBQUFBSVpBQ0FJQUFBQUFBQXlCRUFRQUFBQUFBQmdDSVFnQUFBQUFBREFFUWhBQUFBQUFBR0FJaENBQUFBQUFBTUFRQ0VFQUFBQUFBSUFoRUlJQUFBQUFBQUJESUFRQkFBQUFBQUNHUUFnQ0FBQUFBQUFNZ1JBRUFBQUFBQUFZQWlFSUFBQUFBQUF3QkVJUUFBQUFBQUJnQ1A4SFk1eDNDWk5XRHo0QUFBQUFTVVZPUks1Q1lJST0iLAoJIlRoZW1lIiA6ICIiLAoJIlR5cGUiIDogIm1pbmQiLAoJIlZlcnNpb24iIDogIjgiCn0K"/>
    </extobj>
  </extobjs>
</s:customData>
</file>

<file path=customXml/itemProps73.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6226</Words>
  <Application>WPS 演示</Application>
  <PresentationFormat>宽屏</PresentationFormat>
  <Paragraphs>394</Paragraphs>
  <Slides>37</Slides>
  <Notes>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37</vt:i4>
      </vt:variant>
    </vt:vector>
  </HeadingPairs>
  <TitlesOfParts>
    <vt:vector size="47" baseType="lpstr">
      <vt:lpstr>Arial</vt:lpstr>
      <vt:lpstr>宋体</vt:lpstr>
      <vt:lpstr>Wingdings</vt:lpstr>
      <vt:lpstr>Wingdings</vt:lpstr>
      <vt:lpstr>微软雅黑</vt:lpstr>
      <vt:lpstr>Calibri</vt:lpstr>
      <vt:lpstr>微软雅黑 Light</vt:lpstr>
      <vt:lpstr>锐字工房云字库细圆GBK</vt:lpstr>
      <vt:lpstr>Arial Unicode MS</vt:lpstr>
      <vt:lpstr>Office 主题​​</vt:lpstr>
      <vt:lpstr>PowerPoint 演示文稿</vt:lpstr>
      <vt:lpstr>PowerPoint 演示文稿</vt:lpstr>
      <vt:lpstr>反爬限制技术</vt:lpstr>
      <vt:lpstr>反爬限制技术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wyp</cp:lastModifiedBy>
  <cp:revision>201</cp:revision>
  <dcterms:created xsi:type="dcterms:W3CDTF">2019-06-19T02:08:00Z</dcterms:created>
  <dcterms:modified xsi:type="dcterms:W3CDTF">2024-02-28T12:27:53Z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76F39DFBB26C4273910E9D7CD3A8181E</vt:lpwstr>
  </property>
</Properties>
</file>